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78" r:id="rId8"/>
    <p:sldId id="272" r:id="rId9"/>
    <p:sldId id="261" r:id="rId10"/>
    <p:sldId id="262" r:id="rId11"/>
    <p:sldId id="273" r:id="rId12"/>
    <p:sldId id="274" r:id="rId13"/>
    <p:sldId id="275" r:id="rId14"/>
    <p:sldId id="263" r:id="rId15"/>
    <p:sldId id="276" r:id="rId16"/>
    <p:sldId id="279" r:id="rId17"/>
    <p:sldId id="280" r:id="rId18"/>
    <p:sldId id="311" r:id="rId19"/>
    <p:sldId id="282" r:id="rId20"/>
    <p:sldId id="264" r:id="rId21"/>
    <p:sldId id="283" r:id="rId22"/>
    <p:sldId id="284" r:id="rId23"/>
    <p:sldId id="308" r:id="rId24"/>
    <p:sldId id="285" r:id="rId25"/>
    <p:sldId id="288" r:id="rId26"/>
    <p:sldId id="286" r:id="rId27"/>
    <p:sldId id="309" r:id="rId28"/>
    <p:sldId id="290" r:id="rId29"/>
    <p:sldId id="310" r:id="rId30"/>
    <p:sldId id="289" r:id="rId31"/>
    <p:sldId id="287" r:id="rId32"/>
    <p:sldId id="291" r:id="rId33"/>
    <p:sldId id="292" r:id="rId34"/>
    <p:sldId id="293" r:id="rId35"/>
    <p:sldId id="297" r:id="rId36"/>
    <p:sldId id="265" r:id="rId37"/>
    <p:sldId id="294" r:id="rId38"/>
    <p:sldId id="266" r:id="rId39"/>
    <p:sldId id="295" r:id="rId40"/>
    <p:sldId id="306" r:id="rId41"/>
    <p:sldId id="298" r:id="rId42"/>
    <p:sldId id="299" r:id="rId43"/>
    <p:sldId id="307" r:id="rId44"/>
    <p:sldId id="300" r:id="rId45"/>
    <p:sldId id="267" r:id="rId46"/>
    <p:sldId id="301" r:id="rId47"/>
    <p:sldId id="302" r:id="rId48"/>
    <p:sldId id="303" r:id="rId49"/>
    <p:sldId id="304" r:id="rId50"/>
    <p:sldId id="312" r:id="rId51"/>
    <p:sldId id="269" r:id="rId52"/>
    <p:sldId id="313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1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ASUS\Downloads\fea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feats!$A$1:$A$78</c:f>
              <c:strCache>
                <c:ptCount val="78"/>
                <c:pt idx="0">
                  <c:v>Fwd Act Data Pkts</c:v>
                </c:pt>
                <c:pt idx="1">
                  <c:v>Tot Fwd Pkts</c:v>
                </c:pt>
                <c:pt idx="2">
                  <c:v>Subflow Fwd Pkts</c:v>
                </c:pt>
                <c:pt idx="3">
                  <c:v>Fwd Header Len</c:v>
                </c:pt>
                <c:pt idx="4">
                  <c:v>TotLen Fwd Pkts</c:v>
                </c:pt>
                <c:pt idx="5">
                  <c:v>Subflow Fwd Byts</c:v>
                </c:pt>
                <c:pt idx="6">
                  <c:v>Bwd Pkts/s</c:v>
                </c:pt>
                <c:pt idx="7">
                  <c:v>Fwd Seg Size Min</c:v>
                </c:pt>
                <c:pt idx="8">
                  <c:v>Init Fwd Win Byts</c:v>
                </c:pt>
                <c:pt idx="9">
                  <c:v>ACK Flag Cnt</c:v>
                </c:pt>
                <c:pt idx="10">
                  <c:v>Flow Pkts/s</c:v>
                </c:pt>
                <c:pt idx="11">
                  <c:v>Fwd Pkt Len Mean</c:v>
                </c:pt>
                <c:pt idx="12">
                  <c:v>Fwd Seg Size Avg</c:v>
                </c:pt>
                <c:pt idx="13">
                  <c:v>Bwd IAT Mean</c:v>
                </c:pt>
                <c:pt idx="14">
                  <c:v>Bwd IAT Min</c:v>
                </c:pt>
                <c:pt idx="15">
                  <c:v>Protocol</c:v>
                </c:pt>
                <c:pt idx="16">
                  <c:v>Fwd Pkt Len Max</c:v>
                </c:pt>
                <c:pt idx="17">
                  <c:v>Pkt Size Avg</c:v>
                </c:pt>
                <c:pt idx="18">
                  <c:v>Bwd Pkt Len Min</c:v>
                </c:pt>
                <c:pt idx="19">
                  <c:v>Pkt Len Min</c:v>
                </c:pt>
                <c:pt idx="20">
                  <c:v>PSH Flag Cnt</c:v>
                </c:pt>
                <c:pt idx="21">
                  <c:v>Pkt Len Mean</c:v>
                </c:pt>
                <c:pt idx="22">
                  <c:v>Fwd Pkt Len Min</c:v>
                </c:pt>
                <c:pt idx="23">
                  <c:v>Dst Port</c:v>
                </c:pt>
                <c:pt idx="24">
                  <c:v>Fwd Pkt Len Std</c:v>
                </c:pt>
                <c:pt idx="25">
                  <c:v>RST Flag Cnt</c:v>
                </c:pt>
                <c:pt idx="26">
                  <c:v>ECE Flag Cnt</c:v>
                </c:pt>
                <c:pt idx="27">
                  <c:v>Fwd IAT Min</c:v>
                </c:pt>
                <c:pt idx="28">
                  <c:v>Fwd IAT Mean</c:v>
                </c:pt>
                <c:pt idx="29">
                  <c:v>Flow IAT Min</c:v>
                </c:pt>
                <c:pt idx="30">
                  <c:v>Flow IAT Std</c:v>
                </c:pt>
                <c:pt idx="31">
                  <c:v>Flow IAT Mean</c:v>
                </c:pt>
                <c:pt idx="32">
                  <c:v>Pkt Len Max</c:v>
                </c:pt>
                <c:pt idx="33">
                  <c:v>Pkt Len Std</c:v>
                </c:pt>
                <c:pt idx="34">
                  <c:v>Fwd Pkts/s</c:v>
                </c:pt>
                <c:pt idx="35">
                  <c:v>Bwd Pkt Len Mean</c:v>
                </c:pt>
                <c:pt idx="36">
                  <c:v>Bwd Seg Size Avg</c:v>
                </c:pt>
                <c:pt idx="37">
                  <c:v>Init Bwd Win Byts</c:v>
                </c:pt>
                <c:pt idx="38">
                  <c:v>Bwd IAT Max</c:v>
                </c:pt>
                <c:pt idx="39">
                  <c:v>Bwd Pkt Len Std</c:v>
                </c:pt>
                <c:pt idx="40">
                  <c:v>Bwd Pkt Len Max</c:v>
                </c:pt>
                <c:pt idx="41">
                  <c:v>Flow IAT Max</c:v>
                </c:pt>
                <c:pt idx="42">
                  <c:v>Idle Max</c:v>
                </c:pt>
                <c:pt idx="43">
                  <c:v>Fwd IAT Max</c:v>
                </c:pt>
                <c:pt idx="44">
                  <c:v>Idle Mean</c:v>
                </c:pt>
                <c:pt idx="45">
                  <c:v>Idle Std</c:v>
                </c:pt>
                <c:pt idx="46">
                  <c:v>Idle Min</c:v>
                </c:pt>
                <c:pt idx="47">
                  <c:v>Flow Duration</c:v>
                </c:pt>
                <c:pt idx="48">
                  <c:v>Fwd IAT Tot</c:v>
                </c:pt>
                <c:pt idx="49">
                  <c:v>Bwd IAT Std</c:v>
                </c:pt>
                <c:pt idx="50">
                  <c:v>Bwd IAT Tot</c:v>
                </c:pt>
                <c:pt idx="51">
                  <c:v>Fwd IAT Std</c:v>
                </c:pt>
                <c:pt idx="52">
                  <c:v>Down/Up Ratio</c:v>
                </c:pt>
                <c:pt idx="53">
                  <c:v>Fwd PSH Flags</c:v>
                </c:pt>
                <c:pt idx="54">
                  <c:v>SYN Flag Cnt</c:v>
                </c:pt>
                <c:pt idx="55">
                  <c:v>URG Flag Cnt</c:v>
                </c:pt>
                <c:pt idx="56">
                  <c:v>Pkt Len Var</c:v>
                </c:pt>
                <c:pt idx="57">
                  <c:v>Active Max</c:v>
                </c:pt>
                <c:pt idx="58">
                  <c:v>Active Mean</c:v>
                </c:pt>
                <c:pt idx="59">
                  <c:v>Active Min</c:v>
                </c:pt>
                <c:pt idx="60">
                  <c:v>Active Std</c:v>
                </c:pt>
                <c:pt idx="61">
                  <c:v>Flow Byts/s</c:v>
                </c:pt>
                <c:pt idx="62">
                  <c:v>FIN Flag Cnt</c:v>
                </c:pt>
                <c:pt idx="63">
                  <c:v>Bwd Header Len</c:v>
                </c:pt>
                <c:pt idx="64">
                  <c:v>Tot Bwd Pkts</c:v>
                </c:pt>
                <c:pt idx="65">
                  <c:v>Subflow Bwd Pkts</c:v>
                </c:pt>
                <c:pt idx="66">
                  <c:v>TotLen Bwd Pkts</c:v>
                </c:pt>
                <c:pt idx="67">
                  <c:v>Subflow Bwd Byts</c:v>
                </c:pt>
                <c:pt idx="68">
                  <c:v>Bwd PSH Flags</c:v>
                </c:pt>
                <c:pt idx="69">
                  <c:v>Fwd URG Flags</c:v>
                </c:pt>
                <c:pt idx="70">
                  <c:v>Bwd URG Flags</c:v>
                </c:pt>
                <c:pt idx="71">
                  <c:v>CWE Flag Count</c:v>
                </c:pt>
                <c:pt idx="72">
                  <c:v>Fwd Byts/b Avg</c:v>
                </c:pt>
                <c:pt idx="73">
                  <c:v>Fwd Pkts/b Avg</c:v>
                </c:pt>
                <c:pt idx="74">
                  <c:v>Fwd Blk Rate Avg</c:v>
                </c:pt>
                <c:pt idx="75">
                  <c:v>Bwd Byts/b Avg</c:v>
                </c:pt>
                <c:pt idx="76">
                  <c:v>Bwd Pkts/b Avg</c:v>
                </c:pt>
                <c:pt idx="77">
                  <c:v>Bwd Blk Rate Avg</c:v>
                </c:pt>
              </c:strCache>
            </c:strRef>
          </c:cat>
          <c:val>
            <c:numRef>
              <c:f>feats!$B$1:$B$78</c:f>
              <c:numCache>
                <c:formatCode>General</c:formatCode>
                <c:ptCount val="78"/>
                <c:pt idx="0">
                  <c:v>2190591.29570944</c:v>
                </c:pt>
                <c:pt idx="1">
                  <c:v>2186213.44142714</c:v>
                </c:pt>
                <c:pt idx="2">
                  <c:v>2186213.44142714</c:v>
                </c:pt>
                <c:pt idx="3">
                  <c:v>2158538.7589446399</c:v>
                </c:pt>
                <c:pt idx="4">
                  <c:v>2052952.10560482</c:v>
                </c:pt>
                <c:pt idx="5">
                  <c:v>2052952.10560482</c:v>
                </c:pt>
                <c:pt idx="6">
                  <c:v>1667707.5113591701</c:v>
                </c:pt>
                <c:pt idx="7">
                  <c:v>529209.49827079696</c:v>
                </c:pt>
                <c:pt idx="8">
                  <c:v>425297.61996918998</c:v>
                </c:pt>
                <c:pt idx="9">
                  <c:v>218022.42337172999</c:v>
                </c:pt>
                <c:pt idx="10">
                  <c:v>187911.274957168</c:v>
                </c:pt>
                <c:pt idx="11">
                  <c:v>130367.915300571</c:v>
                </c:pt>
                <c:pt idx="12">
                  <c:v>130367.915300571</c:v>
                </c:pt>
                <c:pt idx="13">
                  <c:v>126111.286346179</c:v>
                </c:pt>
                <c:pt idx="14">
                  <c:v>92141.4478612401</c:v>
                </c:pt>
                <c:pt idx="15">
                  <c:v>89496.058753612597</c:v>
                </c:pt>
                <c:pt idx="16">
                  <c:v>87433.021947424597</c:v>
                </c:pt>
                <c:pt idx="17">
                  <c:v>81572.305874964004</c:v>
                </c:pt>
                <c:pt idx="18">
                  <c:v>77497.291658905597</c:v>
                </c:pt>
                <c:pt idx="19">
                  <c:v>75623.816355936098</c:v>
                </c:pt>
                <c:pt idx="20">
                  <c:v>70315.277991650102</c:v>
                </c:pt>
                <c:pt idx="21">
                  <c:v>64889.686797250397</c:v>
                </c:pt>
                <c:pt idx="22">
                  <c:v>64765.237080516003</c:v>
                </c:pt>
                <c:pt idx="23">
                  <c:v>64475.906783249797</c:v>
                </c:pt>
                <c:pt idx="24">
                  <c:v>60772.693923109502</c:v>
                </c:pt>
                <c:pt idx="25">
                  <c:v>58092.018334457302</c:v>
                </c:pt>
                <c:pt idx="26">
                  <c:v>58091.981486712597</c:v>
                </c:pt>
                <c:pt idx="27">
                  <c:v>57233.9806069025</c:v>
                </c:pt>
                <c:pt idx="28">
                  <c:v>54518.825330960499</c:v>
                </c:pt>
                <c:pt idx="29">
                  <c:v>54174.290937420199</c:v>
                </c:pt>
                <c:pt idx="30">
                  <c:v>54150.054094453997</c:v>
                </c:pt>
                <c:pt idx="31">
                  <c:v>53502.435657433198</c:v>
                </c:pt>
                <c:pt idx="32">
                  <c:v>53050.155753598301</c:v>
                </c:pt>
                <c:pt idx="33">
                  <c:v>50766.962562581401</c:v>
                </c:pt>
                <c:pt idx="34">
                  <c:v>49877.615414598396</c:v>
                </c:pt>
                <c:pt idx="35">
                  <c:v>49357.968709889901</c:v>
                </c:pt>
                <c:pt idx="36">
                  <c:v>49357.968709889901</c:v>
                </c:pt>
                <c:pt idx="37">
                  <c:v>48645.375982698497</c:v>
                </c:pt>
                <c:pt idx="38">
                  <c:v>47184.211655136598</c:v>
                </c:pt>
                <c:pt idx="39">
                  <c:v>46514.892478325397</c:v>
                </c:pt>
                <c:pt idx="40">
                  <c:v>43397.277559015602</c:v>
                </c:pt>
                <c:pt idx="41">
                  <c:v>41657.194683027999</c:v>
                </c:pt>
                <c:pt idx="42">
                  <c:v>39991.144991763802</c:v>
                </c:pt>
                <c:pt idx="43">
                  <c:v>39046.683487691102</c:v>
                </c:pt>
                <c:pt idx="44">
                  <c:v>35510.919393721299</c:v>
                </c:pt>
                <c:pt idx="45">
                  <c:v>34019.929959943802</c:v>
                </c:pt>
                <c:pt idx="46">
                  <c:v>33426.381202827797</c:v>
                </c:pt>
                <c:pt idx="47">
                  <c:v>31819.666638174102</c:v>
                </c:pt>
                <c:pt idx="48">
                  <c:v>31030.3872168608</c:v>
                </c:pt>
                <c:pt idx="49">
                  <c:v>30278.1669477785</c:v>
                </c:pt>
                <c:pt idx="50">
                  <c:v>28192.255717501099</c:v>
                </c:pt>
                <c:pt idx="51">
                  <c:v>20897.4834637842</c:v>
                </c:pt>
                <c:pt idx="52">
                  <c:v>17492.6986283265</c:v>
                </c:pt>
                <c:pt idx="53">
                  <c:v>14499.9238190296</c:v>
                </c:pt>
                <c:pt idx="54">
                  <c:v>14499.9238190296</c:v>
                </c:pt>
                <c:pt idx="55">
                  <c:v>7460.1313934298596</c:v>
                </c:pt>
                <c:pt idx="56">
                  <c:v>3349.8017847533501</c:v>
                </c:pt>
                <c:pt idx="57">
                  <c:v>2484.8968684594402</c:v>
                </c:pt>
                <c:pt idx="58">
                  <c:v>2239.3385769822498</c:v>
                </c:pt>
                <c:pt idx="59">
                  <c:v>1561.19951385544</c:v>
                </c:pt>
                <c:pt idx="60">
                  <c:v>1207.7705522107501</c:v>
                </c:pt>
                <c:pt idx="61">
                  <c:v>1191.29138028331</c:v>
                </c:pt>
                <c:pt idx="62">
                  <c:v>911.08642372120403</c:v>
                </c:pt>
                <c:pt idx="63">
                  <c:v>317.05295057381801</c:v>
                </c:pt>
                <c:pt idx="64">
                  <c:v>305.86740309722398</c:v>
                </c:pt>
                <c:pt idx="65">
                  <c:v>305.86740309722398</c:v>
                </c:pt>
                <c:pt idx="66">
                  <c:v>101.83256879093101</c:v>
                </c:pt>
                <c:pt idx="67">
                  <c:v>101.83256879093101</c:v>
                </c:pt>
                <c:pt idx="68">
                  <c:v>-1</c:v>
                </c:pt>
                <c:pt idx="69">
                  <c:v>-1</c:v>
                </c:pt>
                <c:pt idx="70">
                  <c:v>-1</c:v>
                </c:pt>
                <c:pt idx="71">
                  <c:v>-1</c:v>
                </c:pt>
                <c:pt idx="72">
                  <c:v>-1</c:v>
                </c:pt>
                <c:pt idx="73">
                  <c:v>-1</c:v>
                </c:pt>
                <c:pt idx="74">
                  <c:v>-1</c:v>
                </c:pt>
                <c:pt idx="75">
                  <c:v>-1</c:v>
                </c:pt>
                <c:pt idx="76">
                  <c:v>-1</c:v>
                </c:pt>
                <c:pt idx="77">
                  <c:v>-1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9F3-451A-B324-799C4D1BCD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23268623"/>
        <c:axId val="216150623"/>
        <c:axId val="0"/>
      </c:bar3DChart>
      <c:catAx>
        <c:axId val="2232686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6150623"/>
        <c:crosses val="autoZero"/>
        <c:auto val="1"/>
        <c:lblAlgn val="ctr"/>
        <c:lblOffset val="100"/>
        <c:noMultiLvlLbl val="0"/>
      </c:catAx>
      <c:valAx>
        <c:axId val="21615062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2326862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331BE-77DC-48E4-9D82-9324306AB7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B1EB2B-B349-4A34-A298-855D16613E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DC1D51-D917-4A63-BE0B-D4757CAB9D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D698C8-6E82-47F5-9C72-C58D273AB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950F0-A012-4AA9-B18A-199845659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15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D59FF-6841-42F4-AF48-B3A79D5DF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090EE0-E017-43D7-A99A-8315AAA7A6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63E163-86B2-45DE-9AB8-4213527A7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5D17B5-8090-4A51-95C9-BC39CAD974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74A22C-4B3F-4876-92EB-4A57C7C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601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2A8F63-B6A7-4E3B-A9E7-FECD25A3E6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8AB8A8D-478F-4E61-BE53-A26993F3C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98B3C-5002-43C7-A54E-001A0BD67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5E9B85-8127-4FE9-A683-7A6FF6F026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6792DF-96F7-4D74-8115-D49C29597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801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154363-7F2B-4F2D-B586-E604DFF13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9E2C78-C8E2-46A7-8FDD-19CB9EF225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F764D-1294-4746-8F1B-BAFB1CF6E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26DF56-5C2A-4B39-AF16-FEF2B5853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CA54E-2E68-4B41-A42B-104D5A4B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839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C6352-9FD0-4DB8-8DDD-0F9B29604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D5132-D250-461F-9DC6-C322057CF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43C636-FFF0-4F04-8CE8-CA5905205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599D89-54DF-4242-A999-1F54E8C39E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6D8F0F-9D11-42FB-B3B9-83236BE40D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91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9AF39-C414-41D0-954C-36707C574C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B547FB-5083-4FEE-8A41-AEEC0522C4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6BC654-AB45-4EA0-8A9D-88F9735666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6A024C-33DE-43B2-AB27-7ADAD12B5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302C9C7-CAE1-4755-A9A4-87A2DF91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D152EA-CAC6-4820-9977-001CD146ED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11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FE25B7-9F8E-4474-A229-E57919AE7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545BC1-11FF-4D0A-8CBB-01A27C077E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9F5332-D751-481C-BB83-6F5752CFA0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D075A2-C524-4B3C-B459-AE6460C7DF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727ABE-CB08-41CC-9CDC-3763DE78A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B28B15-12B9-4701-A59E-DDD3B75C5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3F1E0D8-EC6B-4BB4-8C3F-3A306BB9A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98B4B-8BE6-4F11-A819-8D316488C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5757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E180C-05D5-4F66-B37D-917E85FAB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FEEB70-111B-4B7C-9453-9D07617B2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81A22E-9CF6-4CF9-9E8A-CAF811A71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439871-D82D-471F-B26C-461C72955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038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40C88E-73F2-4B40-8AE6-3BFCC5BE7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BDFF89-E1E2-4D34-B1D5-4DE82464EC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C5DA6-1614-4922-B767-A7ACDBFB7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76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43258E-6B99-437F-BF13-E8AC6913B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870A2-2EC4-455E-8072-4A323E04CB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B13E86-310F-43D4-96EC-7633FFDE5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BDD3B6-2257-4704-A429-B22A2DA1D6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216E65-2067-4172-AB25-865FBFC1D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FCA2E-FD6B-4182-8867-53C337A84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830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CED82-579A-4718-A822-5A3F6F098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ADA44A-A5D9-4A8E-A385-338AA47EF20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325DC0-5212-4B18-949B-3EA486C362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A092B2-F801-4707-B600-941BC4952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3069C-1B89-40F7-8D54-89F26DF34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E91AE-B1A1-4713-9000-987BBEB01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470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D9E536D-C0F6-4EF6-8E31-76AE7B783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A9D43CD-D23A-45DE-98E2-135621A49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3FD670-3202-469D-A743-96CD34BB80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3DFAAF-EEA8-4188-83D5-7FE91FF3ED94}" type="datetimeFigureOut">
              <a:rPr lang="en-US" smtClean="0"/>
              <a:t>2020-08-30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50DCF-4598-4DA2-A6E2-9A65149A46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D0F9C-564F-4893-B3E5-46AC4E77C1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9B35D2-A5CF-416A-AE13-85614CB180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7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2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6963DC-97E9-41EB-B72F-668E7A628C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840037"/>
          </a:xfrm>
        </p:spPr>
        <p:txBody>
          <a:bodyPr>
            <a:normAutofit/>
          </a:bodyPr>
          <a:lstStyle/>
          <a:p>
            <a:r>
              <a:rPr lang="vi-VN" sz="3600" dirty="0"/>
              <a:t>Phát hiện và phòng thủ </a:t>
            </a:r>
            <a:br>
              <a:rPr lang="en-US" sz="3600" dirty="0"/>
            </a:br>
            <a:r>
              <a:rPr lang="vi-VN" sz="3600" dirty="0"/>
              <a:t>trước</a:t>
            </a:r>
            <a:r>
              <a:rPr lang="en-US" sz="3600" dirty="0"/>
              <a:t> </a:t>
            </a:r>
            <a:r>
              <a:rPr lang="vi-VN" sz="3600" dirty="0"/>
              <a:t>các cuộc tấn công từ chối dịch vụ</a:t>
            </a:r>
            <a:br>
              <a:rPr lang="en-US" sz="3600" dirty="0"/>
            </a:br>
            <a:r>
              <a:rPr lang="vi-VN" sz="3600" dirty="0"/>
              <a:t>trong Software-defined networking </a:t>
            </a:r>
            <a:br>
              <a:rPr lang="en-US" sz="3600" dirty="0"/>
            </a:br>
            <a:r>
              <a:rPr lang="vi-VN" sz="3600" dirty="0"/>
              <a:t>dựa trên các phương thức học máy và học sâu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613F8C-D221-450F-86FA-63AAE2C8977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56436"/>
            <a:ext cx="9144000" cy="16008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SVTH: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Khang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1612865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GVHD: TS.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Dũng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ThS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Lê </a:t>
            </a:r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Giang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Thanh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itle 2">
            <a:extLst>
              <a:ext uri="{FF2B5EF4-FFF2-40B4-BE49-F238E27FC236}">
                <a16:creationId xmlns:a16="http://schemas.microsoft.com/office/drawing/2014/main" id="{B8AEF96D-1A75-4B53-8B95-3CC37535370C}"/>
              </a:ext>
            </a:extLst>
          </p:cNvPr>
          <p:cNvSpPr txBox="1">
            <a:spLocks/>
          </p:cNvSpPr>
          <p:nvPr/>
        </p:nvSpPr>
        <p:spPr>
          <a:xfrm>
            <a:off x="1412631" y="390603"/>
            <a:ext cx="9144000" cy="16008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KHOA HỌC TỰ NHIÊN – ĐHQG TPHCM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  <a:p>
            <a:r>
              <a:rPr lang="en-US" sz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 CỬ NHÂN TÀI NĂNG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026" name="Picture 2" descr="Khoa Môi Trường - ĐH Khoa Học Tự Nhiên - ĐH Quốc Gia TP Hồ Chí Minh">
            <a:extLst>
              <a:ext uri="{FF2B5EF4-FFF2-40B4-BE49-F238E27FC236}">
                <a16:creationId xmlns:a16="http://schemas.microsoft.com/office/drawing/2014/main" id="{B42EF3DE-92A8-4D32-B01C-CF2275248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051" y="390603"/>
            <a:ext cx="1168318" cy="109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98067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DB4C2-9544-4E63-A42E-382DFCC245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2.1. Tấn công DoS/DDoS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C1412AF-4C86-4454-8D19-65CDFA2AB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361" y="1375066"/>
            <a:ext cx="7620000" cy="4857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108F2-EA2D-4F71-8CE4-93FADA1DE0EC}"/>
              </a:ext>
            </a:extLst>
          </p:cNvPr>
          <p:cNvSpPr txBox="1"/>
          <p:nvPr/>
        </p:nvSpPr>
        <p:spPr>
          <a:xfrm>
            <a:off x="0" y="6550223"/>
            <a:ext cx="370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Nguồn</a:t>
            </a:r>
            <a:r>
              <a:rPr lang="en-US" sz="1400" dirty="0"/>
              <a:t> hình </a:t>
            </a:r>
            <a:r>
              <a:rPr lang="en-US" sz="1400" dirty="0" err="1"/>
              <a:t>ảnh</a:t>
            </a:r>
            <a:r>
              <a:rPr lang="en-US" sz="1400" dirty="0"/>
              <a:t>: https://ipwithease.com</a:t>
            </a:r>
          </a:p>
        </p:txBody>
      </p:sp>
    </p:spTree>
    <p:extLst>
      <p:ext uri="{BB962C8B-B14F-4D97-AF65-F5344CB8AC3E}">
        <p14:creationId xmlns:p14="http://schemas.microsoft.com/office/powerpoint/2010/main" val="2118504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9FEB-888D-42F3-A767-3EB283A9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2.2. Software defined Network (SDN)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EAB7A-C9F9-4F20-B8A2-A3AF5E8BF527}"/>
              </a:ext>
            </a:extLst>
          </p:cNvPr>
          <p:cNvSpPr txBox="1"/>
          <p:nvPr/>
        </p:nvSpPr>
        <p:spPr>
          <a:xfrm>
            <a:off x="0" y="6550223"/>
            <a:ext cx="370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Nguồn</a:t>
            </a:r>
            <a:r>
              <a:rPr lang="en-US" sz="1400" dirty="0"/>
              <a:t> hình </a:t>
            </a:r>
            <a:r>
              <a:rPr lang="en-US" sz="1400" dirty="0" err="1"/>
              <a:t>ảnh</a:t>
            </a:r>
            <a:r>
              <a:rPr lang="en-US" sz="1400" dirty="0"/>
              <a:t>: Unknown CC 4.0</a:t>
            </a: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F3934C2-353C-4522-BD89-35F2AF23E5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73" y="1910329"/>
            <a:ext cx="8079007" cy="335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803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AB58F-8570-46F3-A00E-C70890CAC1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F4BCC8-675E-4754-A8B2-D1EF97B2DCF1}"/>
              </a:ext>
            </a:extLst>
          </p:cNvPr>
          <p:cNvSpPr/>
          <p:nvPr/>
        </p:nvSpPr>
        <p:spPr>
          <a:xfrm>
            <a:off x="6317568" y="2129834"/>
            <a:ext cx="354699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Naïve Bayes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2EE92B8-6E52-48E8-90C4-4264A9D31B16}"/>
              </a:ext>
            </a:extLst>
          </p:cNvPr>
          <p:cNvSpPr/>
          <p:nvPr/>
        </p:nvSpPr>
        <p:spPr>
          <a:xfrm>
            <a:off x="838200" y="2129834"/>
            <a:ext cx="337150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Linear SVM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F6DB1D-1F8C-4DAF-923A-4CA6DE93F609}"/>
              </a:ext>
            </a:extLst>
          </p:cNvPr>
          <p:cNvSpPr/>
          <p:nvPr/>
        </p:nvSpPr>
        <p:spPr>
          <a:xfrm>
            <a:off x="553282" y="4119423"/>
            <a:ext cx="39413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Decision Tree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9D79F4E-2D0D-4167-8F41-A78F99495DA1}"/>
              </a:ext>
            </a:extLst>
          </p:cNvPr>
          <p:cNvSpPr/>
          <p:nvPr/>
        </p:nvSpPr>
        <p:spPr>
          <a:xfrm>
            <a:off x="5869498" y="4119423"/>
            <a:ext cx="44431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1255972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99FEB-888D-42F3-A767-3EB283A92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2.4. Học sâu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7EAB7A-C9F9-4F20-B8A2-A3AF5E8BF527}"/>
              </a:ext>
            </a:extLst>
          </p:cNvPr>
          <p:cNvSpPr txBox="1"/>
          <p:nvPr/>
        </p:nvSpPr>
        <p:spPr>
          <a:xfrm>
            <a:off x="0" y="6550223"/>
            <a:ext cx="370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Nguồn hình ảnh: Unknown CC 4.0</a:t>
            </a:r>
            <a:endParaRPr lang="en-US" sz="1400" dirty="0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57D79B1E-2824-40CA-A490-7614D68854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0172" y="1681896"/>
            <a:ext cx="7738188" cy="435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92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3.1. </a:t>
            </a:r>
            <a:r>
              <a:rPr lang="en-US" sz="2200" dirty="0" err="1">
                <a:solidFill>
                  <a:schemeClr val="bg1"/>
                </a:solidFill>
              </a:rPr>
              <a:t>Phương</a:t>
            </a:r>
            <a:r>
              <a:rPr lang="en-US" sz="2200" dirty="0">
                <a:solidFill>
                  <a:schemeClr val="bg1"/>
                </a:solidFill>
              </a:rPr>
              <a:t> pháp </a:t>
            </a:r>
            <a:r>
              <a:rPr lang="en-US" sz="2200" dirty="0" err="1">
                <a:solidFill>
                  <a:schemeClr val="bg1"/>
                </a:solidFill>
              </a:rPr>
              <a:t>thống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kê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3.2. </a:t>
            </a:r>
            <a:r>
              <a:rPr lang="en-US" sz="2200" dirty="0" err="1">
                <a:solidFill>
                  <a:schemeClr val="bg1"/>
                </a:solidFill>
              </a:rPr>
              <a:t>Phương</a:t>
            </a:r>
            <a:r>
              <a:rPr lang="en-US" sz="2200" dirty="0">
                <a:solidFill>
                  <a:schemeClr val="bg1"/>
                </a:solidFill>
              </a:rPr>
              <a:t> pháp ML/DL</a:t>
            </a:r>
          </a:p>
          <a:p>
            <a:r>
              <a:rPr lang="en-US" sz="2200" dirty="0">
                <a:solidFill>
                  <a:schemeClr val="bg1"/>
                </a:solidFill>
              </a:rPr>
              <a:t>3.3. </a:t>
            </a:r>
            <a:r>
              <a:rPr lang="en-US" sz="2200" dirty="0" err="1">
                <a:solidFill>
                  <a:schemeClr val="bg1"/>
                </a:solidFill>
              </a:rPr>
              <a:t>Phát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hiện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phòng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thủ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trong</a:t>
            </a:r>
            <a:r>
              <a:rPr lang="en-US" sz="2200" dirty="0">
                <a:solidFill>
                  <a:schemeClr val="bg1"/>
                </a:solidFill>
              </a:rPr>
              <a:t> SDN</a:t>
            </a:r>
          </a:p>
        </p:txBody>
      </p:sp>
    </p:spTree>
    <p:extLst>
      <p:ext uri="{BB962C8B-B14F-4D97-AF65-F5344CB8AC3E}">
        <p14:creationId xmlns:p14="http://schemas.microsoft.com/office/powerpoint/2010/main" val="34373700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E3C0B-F379-4AEF-ACF5-F24BCF65E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373D3-E05C-4272-A8A2-DE348942E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đến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entropy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[27]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entropy IP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nguồn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[28]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entropy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[29]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entropy.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CFA485-74A4-4BE6-96B6-B1CAC13FB3A9}"/>
              </a:ext>
            </a:extLst>
          </p:cNvPr>
          <p:cNvSpPr txBox="1"/>
          <p:nvPr/>
        </p:nvSpPr>
        <p:spPr>
          <a:xfrm>
            <a:off x="155331" y="6211669"/>
            <a:ext cx="111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[27] L. Feinstein, D. </a:t>
            </a:r>
            <a:r>
              <a:rPr lang="en-US" sz="900" i="1" dirty="0" err="1"/>
              <a:t>Schnackenberg</a:t>
            </a:r>
            <a:r>
              <a:rPr lang="en-US" sz="900" i="1" dirty="0"/>
              <a:t>, R. </a:t>
            </a:r>
            <a:r>
              <a:rPr lang="en-US" sz="900" i="1" dirty="0" err="1"/>
              <a:t>Balupari</a:t>
            </a:r>
            <a:r>
              <a:rPr lang="en-US" sz="900" i="1" dirty="0"/>
              <a:t>, and D. Kindred, “Statistical approaches to </a:t>
            </a:r>
            <a:r>
              <a:rPr lang="en-US" sz="900" i="1" dirty="0" err="1"/>
              <a:t>ddos</a:t>
            </a:r>
            <a:r>
              <a:rPr lang="en-US" sz="900" i="1" dirty="0"/>
              <a:t> attack detection and response,” in Proceedings DARPA Information Survivability Conference and Exposition, vol. 1, pp. 303–314 vol.1, 2003.</a:t>
            </a:r>
          </a:p>
          <a:p>
            <a:r>
              <a:rPr lang="en-US" sz="900" i="1" dirty="0"/>
              <a:t>[28] P. </a:t>
            </a:r>
            <a:r>
              <a:rPr lang="en-US" sz="900" i="1" dirty="0" err="1"/>
              <a:t>Bojović</a:t>
            </a:r>
            <a:r>
              <a:rPr lang="en-US" sz="900" i="1" dirty="0"/>
              <a:t>, I. </a:t>
            </a:r>
            <a:r>
              <a:rPr lang="en-US" sz="900" i="1" dirty="0" err="1"/>
              <a:t>Bašičević</a:t>
            </a:r>
            <a:r>
              <a:rPr lang="en-US" sz="900" i="1" dirty="0"/>
              <a:t>, S. </a:t>
            </a:r>
            <a:r>
              <a:rPr lang="en-US" sz="900" i="1" dirty="0" err="1"/>
              <a:t>Ocovaj</a:t>
            </a:r>
            <a:r>
              <a:rPr lang="en-US" sz="900" i="1" dirty="0"/>
              <a:t>, and M. </a:t>
            </a:r>
            <a:r>
              <a:rPr lang="en-US" sz="900" i="1" dirty="0" err="1"/>
              <a:t>Popović</a:t>
            </a:r>
            <a:r>
              <a:rPr lang="en-US" sz="900" i="1" dirty="0"/>
              <a:t>, “A practical approach to detection of distributed denial-of-service attacks using a hybrid detection method,” Computers &amp; Electrical Engineering, vol. 73, pp. 84–96, 2019. </a:t>
            </a:r>
          </a:p>
          <a:p>
            <a:r>
              <a:rPr lang="en-US" sz="900" i="1" dirty="0"/>
              <a:t>[29] P. Kumar, M. Tripathi, A. Nehra, M. Conti, and C. Lal, “Safety: Early detection and mitigation of </a:t>
            </a:r>
            <a:r>
              <a:rPr lang="en-US" sz="900" i="1" dirty="0" err="1"/>
              <a:t>tcp</a:t>
            </a:r>
            <a:r>
              <a:rPr lang="en-US" sz="900" i="1" dirty="0"/>
              <a:t> syn flood utilizing entropy in </a:t>
            </a:r>
            <a:r>
              <a:rPr lang="en-US" sz="900" i="1" dirty="0" err="1"/>
              <a:t>sdn</a:t>
            </a:r>
            <a:r>
              <a:rPr lang="en-US" sz="900" i="1" dirty="0"/>
              <a:t>,” IEEE Transactions on Network and Service Management, vol. 15, no. 4, pp. 1545–1559, 2018. </a:t>
            </a:r>
          </a:p>
          <a:p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8411740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F94F-EB61-41D3-BFF7-CE474719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pháp ML/DL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DC35-89BA-4BF9-A856-B20EFEBCC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xuất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trước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KDD CUP 99, NSL-KDD, DARPA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Booster.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Từ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2012,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Brunswick, Canada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bắt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đời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CIC-ISCX 2012, 2017, 2018.</a:t>
            </a:r>
          </a:p>
        </p:txBody>
      </p:sp>
    </p:spTree>
    <p:extLst>
      <p:ext uri="{BB962C8B-B14F-4D97-AF65-F5344CB8AC3E}">
        <p14:creationId xmlns:p14="http://schemas.microsoft.com/office/powerpoint/2010/main" val="757615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F94F-EB61-41D3-BFF7-CE474719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pháp ML/DL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DC35-89BA-4BF9-A856-B20EFEBCC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 SVM, Linear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Regession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Decision Tree, Random Forest, …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Linear SVM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nhất.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[39]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99.7%.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[40]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99.1%.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0CE279-4567-4ECC-B54E-64F7BC51A290}"/>
              </a:ext>
            </a:extLst>
          </p:cNvPr>
          <p:cNvSpPr txBox="1"/>
          <p:nvPr/>
        </p:nvSpPr>
        <p:spPr>
          <a:xfrm>
            <a:off x="155331" y="6334758"/>
            <a:ext cx="111984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[39] Z. He, T. Zhang, and R. B. Lee, “Machine learning based </a:t>
            </a:r>
            <a:r>
              <a:rPr lang="en-US" sz="900" i="1" dirty="0" err="1"/>
              <a:t>ddos</a:t>
            </a:r>
            <a:r>
              <a:rPr lang="en-US" sz="900" i="1" dirty="0"/>
              <a:t> attack detection from source side in cloud,” in 2017 IEEE 4th International Conference on Cyber Security and Cloud Computing (</a:t>
            </a:r>
            <a:r>
              <a:rPr lang="en-US" sz="900" i="1" dirty="0" err="1"/>
              <a:t>CSCloud</a:t>
            </a:r>
            <a:r>
              <a:rPr lang="en-US" sz="900" i="1" dirty="0"/>
              <a:t>), pp. 114–120, 2017</a:t>
            </a:r>
          </a:p>
          <a:p>
            <a:r>
              <a:rPr lang="en-US" sz="900" i="1" dirty="0"/>
              <a:t>[40] R. Doshi, N. </a:t>
            </a:r>
            <a:r>
              <a:rPr lang="en-US" sz="900" i="1" dirty="0" err="1"/>
              <a:t>Apthorpe</a:t>
            </a:r>
            <a:r>
              <a:rPr lang="en-US" sz="900" i="1" dirty="0"/>
              <a:t>, and N. </a:t>
            </a:r>
            <a:r>
              <a:rPr lang="en-US" sz="900" i="1" dirty="0" err="1"/>
              <a:t>Feamster</a:t>
            </a:r>
            <a:r>
              <a:rPr lang="en-US" sz="900" i="1" dirty="0"/>
              <a:t>, “Machine learning </a:t>
            </a:r>
            <a:r>
              <a:rPr lang="en-US" sz="900" i="1" dirty="0" err="1"/>
              <a:t>ddos</a:t>
            </a:r>
            <a:r>
              <a:rPr lang="en-US" sz="900" i="1" dirty="0"/>
              <a:t> detection for consumer internet of things devices,” in 2018 IEEE Security and Privacy Workshops (SPW), pp. 29–35, 2018.</a:t>
            </a:r>
          </a:p>
          <a:p>
            <a:endParaRPr lang="en-US" sz="900" i="1" dirty="0"/>
          </a:p>
          <a:p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5556061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F94F-EB61-41D3-BFF7-CE474719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pháp ML/DL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DC35-89BA-4BF9-A856-B20EFEBCCB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7899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time series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kỹ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sliding-window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[5], [41], [42]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[6], [43]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[45]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DNN.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98% đến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99%.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A0251E-186E-4D31-AF86-69BC69FAEA31}"/>
              </a:ext>
            </a:extLst>
          </p:cNvPr>
          <p:cNvSpPr txBox="1"/>
          <p:nvPr/>
        </p:nvSpPr>
        <p:spPr>
          <a:xfrm>
            <a:off x="155331" y="5816012"/>
            <a:ext cx="11198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[5] X. Yuan, C. Li, and X. Li, “</a:t>
            </a:r>
            <a:r>
              <a:rPr lang="en-US" sz="900" i="1" dirty="0" err="1"/>
              <a:t>Deepdefense</a:t>
            </a:r>
            <a:r>
              <a:rPr lang="en-US" sz="900" i="1" dirty="0"/>
              <a:t>: Identifying </a:t>
            </a:r>
            <a:r>
              <a:rPr lang="en-US" sz="900" i="1" dirty="0" err="1"/>
              <a:t>ddos</a:t>
            </a:r>
            <a:r>
              <a:rPr lang="en-US" sz="900" i="1" dirty="0"/>
              <a:t> attack via deep learning,” in 2017 IEEE International Conference on Smart Computing (SMARTCOMP), pp. 1–8, 2017.</a:t>
            </a:r>
          </a:p>
          <a:p>
            <a:r>
              <a:rPr lang="en-US" sz="900" i="1" dirty="0"/>
              <a:t>[6] R. </a:t>
            </a:r>
            <a:r>
              <a:rPr lang="en-US" sz="900" i="1" dirty="0" err="1"/>
              <a:t>Doriguzzi-Corin</a:t>
            </a:r>
            <a:r>
              <a:rPr lang="en-US" sz="900" i="1" dirty="0"/>
              <a:t>, S. Millar, S. Scott-Hayward, J. Martínez-del-</a:t>
            </a:r>
            <a:r>
              <a:rPr lang="en-US" sz="900" i="1" dirty="0" err="1"/>
              <a:t>Rincón</a:t>
            </a:r>
            <a:r>
              <a:rPr lang="en-US" sz="900" i="1" dirty="0"/>
              <a:t>, and D. </a:t>
            </a:r>
            <a:r>
              <a:rPr lang="en-US" sz="900" i="1" dirty="0" err="1"/>
              <a:t>Siracusa</a:t>
            </a:r>
            <a:r>
              <a:rPr lang="en-US" sz="900" i="1" dirty="0"/>
              <a:t>, “Lucid: A practical, lightweight deep learning solution for </a:t>
            </a:r>
            <a:r>
              <a:rPr lang="en-US" sz="900" i="1" dirty="0" err="1"/>
              <a:t>ddos</a:t>
            </a:r>
            <a:r>
              <a:rPr lang="en-US" sz="900" i="1" dirty="0"/>
              <a:t> attack detection,” IEEE Transactions on Network and Service Management, vol. 17, no. 2, pp. 876–889, 2020. </a:t>
            </a:r>
          </a:p>
          <a:p>
            <a:r>
              <a:rPr lang="en-US" sz="900" i="1" dirty="0"/>
              <a:t>[41] A. </a:t>
            </a:r>
            <a:r>
              <a:rPr lang="en-US" sz="900" i="1" dirty="0" err="1"/>
              <a:t>Koay</a:t>
            </a:r>
            <a:r>
              <a:rPr lang="en-US" sz="900" i="1" dirty="0"/>
              <a:t>, A. Chen, I. Welch, and W. K. G. </a:t>
            </a:r>
            <a:r>
              <a:rPr lang="en-US" sz="900" i="1" dirty="0" err="1"/>
              <a:t>Seah</a:t>
            </a:r>
            <a:r>
              <a:rPr lang="en-US" sz="900" i="1" dirty="0"/>
              <a:t>, “A new multi classifier system using entropy-based features in </a:t>
            </a:r>
            <a:r>
              <a:rPr lang="en-US" sz="900" i="1" dirty="0" err="1"/>
              <a:t>ddos</a:t>
            </a:r>
            <a:r>
              <a:rPr lang="en-US" sz="900" i="1" dirty="0"/>
              <a:t> attack detection,” in 2018 International Conference on Information Networking (ICOIN), pp. 162–167, 2018. </a:t>
            </a:r>
          </a:p>
          <a:p>
            <a:r>
              <a:rPr lang="en-US" sz="900" i="1" dirty="0"/>
              <a:t>[42] C. Yin, Y. Zhu, J. Fei, and X. He, “A deep learning approach for intrusion detection using recurrent neural networks,” IEEE Access, vol. 5, pp. 21954–21961, 2017. </a:t>
            </a:r>
          </a:p>
          <a:p>
            <a:r>
              <a:rPr lang="en-US" sz="900" i="1" dirty="0"/>
              <a:t>[43] E. Min, J. Long, Q. Liu, J. Cui, and W. Chen, “Tr-ids: Anomaly-based intrusion detection through text-convolutional neural network and random forest,” Security and Communication Networks, vol. 2018, pp. 1–9, 07 2018.</a:t>
            </a:r>
          </a:p>
          <a:p>
            <a:r>
              <a:rPr lang="en-US" sz="900" i="1" dirty="0"/>
              <a:t>[45] C. J. L. W. Ram B. Basnet, </a:t>
            </a:r>
            <a:r>
              <a:rPr lang="en-US" sz="900" i="1" dirty="0" err="1"/>
              <a:t>Riad</a:t>
            </a:r>
            <a:r>
              <a:rPr lang="en-US" sz="900" i="1" dirty="0"/>
              <a:t> </a:t>
            </a:r>
            <a:r>
              <a:rPr lang="en-US" sz="900" i="1" dirty="0" err="1"/>
              <a:t>Shash</a:t>
            </a:r>
            <a:r>
              <a:rPr lang="en-US" sz="900" i="1" dirty="0"/>
              <a:t> and T. </a:t>
            </a:r>
            <a:r>
              <a:rPr lang="en-US" sz="900" i="1" dirty="0" err="1"/>
              <a:t>Doleck</a:t>
            </a:r>
            <a:r>
              <a:rPr lang="en-US" sz="900" i="1" dirty="0"/>
              <a:t>, “Towards detecting and classifying network intrusion traffic using deep learning frameworks,” Journal of Internet Services and Information Security (JISIS), vol. 9, pp. 1–17, </a:t>
            </a:r>
            <a:r>
              <a:rPr lang="en-US" sz="900" i="1" dirty="0" err="1"/>
              <a:t>nov</a:t>
            </a:r>
            <a:r>
              <a:rPr lang="en-US" sz="900" i="1" dirty="0"/>
              <a:t> 2019.</a:t>
            </a:r>
          </a:p>
          <a:p>
            <a:endParaRPr lang="en-US" sz="900" i="1" dirty="0"/>
          </a:p>
          <a:p>
            <a:endParaRPr lang="en-US" sz="900" i="1" dirty="0"/>
          </a:p>
          <a:p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8136083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CF94F-EB61-41D3-BFF7-CE474719A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2DC35-89BA-4BF9-A856-B20EFEBCC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[47]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Cisco’s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Netflow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Technology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toán threshold.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[48]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SNORT.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[49]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Stacked Encoder.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[50]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DeepDefense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(RNN).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FAA40F-A303-4E7E-BA40-9B1E20957238}"/>
              </a:ext>
            </a:extLst>
          </p:cNvPr>
          <p:cNvSpPr txBox="1"/>
          <p:nvPr/>
        </p:nvSpPr>
        <p:spPr>
          <a:xfrm>
            <a:off x="76201" y="5754211"/>
            <a:ext cx="111984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i="1" dirty="0"/>
              <a:t>[47] Myung-Sup Kim, Hun-</a:t>
            </a:r>
            <a:r>
              <a:rPr lang="en-US" sz="900" i="1" dirty="0" err="1"/>
              <a:t>Jeong</a:t>
            </a:r>
            <a:r>
              <a:rPr lang="en-US" sz="900" i="1" dirty="0"/>
              <a:t> Kong, </a:t>
            </a:r>
            <a:r>
              <a:rPr lang="en-US" sz="900" i="1" dirty="0" err="1"/>
              <a:t>Seong</a:t>
            </a:r>
            <a:r>
              <a:rPr lang="en-US" sz="900" i="1" dirty="0"/>
              <a:t>-Cheol Hong, Seung-Hwa Chung, and J. W. Hong, “A flow-based method for abnormal network traffic detection,” in 2004 IEEE/IFIP Network Operations and Management Symposium (IEEE Cat. No.04CH37507), vol. 1, pp. 599–612 Vol.1, 2004.</a:t>
            </a:r>
          </a:p>
          <a:p>
            <a:r>
              <a:rPr lang="en-US" sz="900" i="1" dirty="0"/>
              <a:t>[48] J. S. C. </a:t>
            </a:r>
            <a:r>
              <a:rPr lang="en-US" sz="900" i="1" dirty="0" err="1"/>
              <a:t>Manso</a:t>
            </a:r>
            <a:r>
              <a:rPr lang="en-US" sz="900" i="1" dirty="0"/>
              <a:t>, Pedro; Moura, “</a:t>
            </a:r>
            <a:r>
              <a:rPr lang="en-US" sz="900" i="1" dirty="0" err="1"/>
              <a:t>Sdn</a:t>
            </a:r>
            <a:r>
              <a:rPr lang="en-US" sz="900" i="1" dirty="0"/>
              <a:t>-based intrusion detection system for early detection and mitigation of </a:t>
            </a:r>
            <a:r>
              <a:rPr lang="en-US" sz="900" i="1" dirty="0" err="1"/>
              <a:t>ddos</a:t>
            </a:r>
            <a:r>
              <a:rPr lang="en-US" sz="900" i="1" dirty="0"/>
              <a:t> attacks,” MDPI Information journal, vol. 10, p. 106, mar 2019.</a:t>
            </a:r>
          </a:p>
          <a:p>
            <a:r>
              <a:rPr lang="en-US" sz="900" i="1" dirty="0"/>
              <a:t>[49] Q. Niyaz, W. Sun, and A. Y. </a:t>
            </a:r>
            <a:r>
              <a:rPr lang="en-US" sz="900" i="1" dirty="0" err="1"/>
              <a:t>Javaid</a:t>
            </a:r>
            <a:r>
              <a:rPr lang="en-US" sz="900" i="1" dirty="0"/>
              <a:t>, “A Deep Learning Based DDoS Detection System in Software-Defined Networking (SDN),” </a:t>
            </a:r>
            <a:r>
              <a:rPr lang="en-US" sz="900" i="1" dirty="0" err="1"/>
              <a:t>arXiv</a:t>
            </a:r>
            <a:r>
              <a:rPr lang="en-US" sz="900" i="1" dirty="0"/>
              <a:t> e-prints, p. arXiv:1611.07400, Nov. 2016. </a:t>
            </a:r>
          </a:p>
          <a:p>
            <a:r>
              <a:rPr lang="en-US" sz="900" i="1" dirty="0"/>
              <a:t>[50] C. Li, Y. Wu, X. Yuan, Z. Sun, W. Wang, X. Li, and L. Gong, “Detection and defense of </a:t>
            </a:r>
            <a:r>
              <a:rPr lang="en-US" sz="900" i="1" dirty="0" err="1"/>
              <a:t>ddos</a:t>
            </a:r>
            <a:r>
              <a:rPr lang="en-US" sz="900" i="1" dirty="0"/>
              <a:t> attack–based on deep learning in </a:t>
            </a:r>
            <a:r>
              <a:rPr lang="en-US" sz="900" i="1" dirty="0" err="1"/>
              <a:t>openflow</a:t>
            </a:r>
            <a:r>
              <a:rPr lang="en-US" sz="900" i="1" dirty="0"/>
              <a:t>-based </a:t>
            </a:r>
            <a:r>
              <a:rPr lang="en-US" sz="900" i="1" dirty="0" err="1"/>
              <a:t>sdn</a:t>
            </a:r>
            <a:r>
              <a:rPr lang="en-US" sz="900" i="1" dirty="0"/>
              <a:t>,” International Journal of Communication Systems, vol. 31, no. 5, p. e3497, 2018. e3497 IJCS-17-0848.R1.</a:t>
            </a:r>
          </a:p>
          <a:p>
            <a:endParaRPr lang="en-US" sz="900" i="1" dirty="0"/>
          </a:p>
          <a:p>
            <a:endParaRPr lang="en-US" sz="900" i="1" dirty="0"/>
          </a:p>
          <a:p>
            <a:endParaRPr lang="en-US" sz="900" i="1" dirty="0"/>
          </a:p>
          <a:p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22978023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C6B8F-B541-4969-9E7D-C70126C1F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38E97-2362-4790-80D0-07100C48C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1. </a:t>
            </a:r>
            <a:r>
              <a:rPr lang="en-US" sz="2200" dirty="0" err="1">
                <a:solidFill>
                  <a:schemeClr val="bg1"/>
                </a:solidFill>
              </a:rPr>
              <a:t>Giới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thiệu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2. </a:t>
            </a:r>
            <a:r>
              <a:rPr lang="en-US" sz="2200" dirty="0" err="1">
                <a:solidFill>
                  <a:schemeClr val="bg1"/>
                </a:solidFill>
              </a:rPr>
              <a:t>Cơ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sở</a:t>
            </a:r>
            <a:r>
              <a:rPr lang="en-US" sz="2200" dirty="0">
                <a:solidFill>
                  <a:schemeClr val="bg1"/>
                </a:solidFill>
              </a:rPr>
              <a:t> lý thuyết</a:t>
            </a:r>
          </a:p>
          <a:p>
            <a:r>
              <a:rPr lang="en-US" sz="2200" dirty="0">
                <a:solidFill>
                  <a:schemeClr val="bg1"/>
                </a:solidFill>
              </a:rPr>
              <a:t>3. </a:t>
            </a:r>
            <a:r>
              <a:rPr lang="en-US" sz="2200" dirty="0" err="1">
                <a:solidFill>
                  <a:schemeClr val="bg1"/>
                </a:solidFill>
              </a:rPr>
              <a:t>Các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trình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liên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quan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4. Mô hình </a:t>
            </a:r>
            <a:r>
              <a:rPr lang="en-US" sz="2200" dirty="0" err="1">
                <a:solidFill>
                  <a:schemeClr val="bg1"/>
                </a:solidFill>
              </a:rPr>
              <a:t>giải</a:t>
            </a:r>
            <a:r>
              <a:rPr lang="en-US" sz="2200" dirty="0">
                <a:solidFill>
                  <a:schemeClr val="bg1"/>
                </a:solidFill>
              </a:rPr>
              <a:t> pháp </a:t>
            </a:r>
            <a:r>
              <a:rPr lang="en-US" sz="2200" dirty="0" err="1">
                <a:solidFill>
                  <a:schemeClr val="bg1"/>
                </a:solidFill>
              </a:rPr>
              <a:t>đề</a:t>
            </a:r>
            <a:r>
              <a:rPr lang="en-US" sz="2200" dirty="0">
                <a:solidFill>
                  <a:schemeClr val="bg1"/>
                </a:solidFill>
              </a:rPr>
              <a:t> xuất</a:t>
            </a:r>
          </a:p>
          <a:p>
            <a:r>
              <a:rPr lang="en-US" sz="2200" dirty="0">
                <a:solidFill>
                  <a:schemeClr val="bg1"/>
                </a:solidFill>
              </a:rPr>
              <a:t>5. Mô hình </a:t>
            </a:r>
            <a:r>
              <a:rPr lang="en-US" sz="2200" dirty="0" err="1">
                <a:solidFill>
                  <a:schemeClr val="bg1"/>
                </a:solidFill>
              </a:rPr>
              <a:t>mạng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thử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nghiệm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6. </a:t>
            </a:r>
            <a:r>
              <a:rPr lang="en-US" sz="2200" dirty="0" err="1">
                <a:solidFill>
                  <a:schemeClr val="bg1"/>
                </a:solidFill>
              </a:rPr>
              <a:t>Thử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nghiệm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phân </a:t>
            </a:r>
            <a:r>
              <a:rPr lang="en-US" sz="2200" dirty="0" err="1">
                <a:solidFill>
                  <a:schemeClr val="bg1"/>
                </a:solidFill>
              </a:rPr>
              <a:t>tích</a:t>
            </a:r>
            <a:r>
              <a:rPr lang="en-US" sz="2200" dirty="0">
                <a:solidFill>
                  <a:schemeClr val="bg1"/>
                </a:solidFill>
              </a:rPr>
              <a:t> kết </a:t>
            </a:r>
            <a:r>
              <a:rPr lang="en-US" sz="2200" dirty="0" err="1">
                <a:solidFill>
                  <a:schemeClr val="bg1"/>
                </a:solidFill>
              </a:rPr>
              <a:t>quả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7. </a:t>
            </a:r>
            <a:r>
              <a:rPr lang="en-US" sz="2200" dirty="0" err="1">
                <a:solidFill>
                  <a:schemeClr val="bg1"/>
                </a:solidFill>
              </a:rPr>
              <a:t>Tổng</a:t>
            </a:r>
            <a:r>
              <a:rPr lang="en-US" sz="2200" dirty="0">
                <a:solidFill>
                  <a:schemeClr val="bg1"/>
                </a:solidFill>
              </a:rPr>
              <a:t> kết</a:t>
            </a:r>
          </a:p>
        </p:txBody>
      </p:sp>
    </p:spTree>
    <p:extLst>
      <p:ext uri="{BB962C8B-B14F-4D97-AF65-F5344CB8AC3E}">
        <p14:creationId xmlns:p14="http://schemas.microsoft.com/office/powerpoint/2010/main" val="3103599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Mô hình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pháp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800">
                <a:latin typeface="Times New Roman" panose="02020603050405020304" pitchFamily="18" charset="0"/>
                <a:cs typeface="Times New Roman" panose="02020603050405020304" pitchFamily="18" charset="0"/>
              </a:rPr>
              <a:t> xuất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4.1. </a:t>
            </a:r>
            <a:r>
              <a:rPr lang="en-US" sz="2200" dirty="0" err="1">
                <a:solidFill>
                  <a:schemeClr val="bg1"/>
                </a:solidFill>
              </a:rPr>
              <a:t>Tập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dữ</a:t>
            </a:r>
            <a:r>
              <a:rPr lang="en-US" sz="2200" dirty="0">
                <a:solidFill>
                  <a:schemeClr val="bg1"/>
                </a:solidFill>
              </a:rPr>
              <a:t> liệu </a:t>
            </a:r>
            <a:r>
              <a:rPr lang="en-US" sz="2200" dirty="0" err="1">
                <a:solidFill>
                  <a:schemeClr val="bg1"/>
                </a:solidFill>
              </a:rPr>
              <a:t>huấn</a:t>
            </a:r>
            <a:r>
              <a:rPr lang="en-US" sz="2200" dirty="0">
                <a:solidFill>
                  <a:schemeClr val="bg1"/>
                </a:solidFill>
              </a:rPr>
              <a:t> luyện: CICIDS 2018</a:t>
            </a:r>
          </a:p>
          <a:p>
            <a:r>
              <a:rPr lang="en-US" sz="2200" dirty="0">
                <a:solidFill>
                  <a:schemeClr val="bg1"/>
                </a:solidFill>
              </a:rPr>
              <a:t>4.2. </a:t>
            </a:r>
            <a:r>
              <a:rPr lang="en-US" sz="2200" dirty="0" err="1">
                <a:solidFill>
                  <a:schemeClr val="bg1"/>
                </a:solidFill>
              </a:rPr>
              <a:t>Các</a:t>
            </a:r>
            <a:r>
              <a:rPr lang="en-US" sz="2200" dirty="0">
                <a:solidFill>
                  <a:schemeClr val="bg1"/>
                </a:solidFill>
              </a:rPr>
              <a:t> mô hình </a:t>
            </a:r>
            <a:r>
              <a:rPr lang="en-US" sz="2200" dirty="0" err="1">
                <a:solidFill>
                  <a:schemeClr val="bg1"/>
                </a:solidFill>
              </a:rPr>
              <a:t>huấn</a:t>
            </a:r>
            <a:r>
              <a:rPr lang="en-US" sz="2200" dirty="0">
                <a:solidFill>
                  <a:schemeClr val="bg1"/>
                </a:solidFill>
              </a:rPr>
              <a:t> luyện</a:t>
            </a:r>
          </a:p>
          <a:p>
            <a:r>
              <a:rPr lang="en-US" sz="2200" dirty="0">
                <a:solidFill>
                  <a:schemeClr val="bg1"/>
                </a:solidFill>
              </a:rPr>
              <a:t>4.3. </a:t>
            </a:r>
            <a:r>
              <a:rPr lang="en-US" sz="2200" dirty="0" err="1">
                <a:solidFill>
                  <a:schemeClr val="bg1"/>
                </a:solidFill>
              </a:rPr>
              <a:t>Phần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mềm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nhận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diện</a:t>
            </a:r>
            <a:r>
              <a:rPr lang="en-US" sz="2200" dirty="0">
                <a:solidFill>
                  <a:schemeClr val="bg1"/>
                </a:solidFill>
              </a:rPr>
              <a:t> tấn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r>
              <a:rPr lang="en-US" sz="2200" dirty="0">
                <a:solidFill>
                  <a:schemeClr val="bg1"/>
                </a:solidFill>
              </a:rPr>
              <a:t>: IDS-DDoS</a:t>
            </a:r>
          </a:p>
          <a:p>
            <a:r>
              <a:rPr lang="en-US" sz="2200" dirty="0">
                <a:solidFill>
                  <a:schemeClr val="bg1"/>
                </a:solidFill>
              </a:rPr>
              <a:t>4.4. </a:t>
            </a:r>
            <a:r>
              <a:rPr lang="en-US" sz="2200" dirty="0" err="1">
                <a:solidFill>
                  <a:schemeClr val="bg1"/>
                </a:solidFill>
              </a:rPr>
              <a:t>Xây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dựng</a:t>
            </a:r>
            <a:r>
              <a:rPr lang="en-US" sz="2200" dirty="0">
                <a:solidFill>
                  <a:schemeClr val="bg1"/>
                </a:solidFill>
              </a:rPr>
              <a:t>  SDN controller</a:t>
            </a:r>
          </a:p>
        </p:txBody>
      </p:sp>
    </p:spTree>
    <p:extLst>
      <p:ext uri="{BB962C8B-B14F-4D97-AF65-F5344CB8AC3E}">
        <p14:creationId xmlns:p14="http://schemas.microsoft.com/office/powerpoint/2010/main" val="1566554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337B-5C60-4D20-B896-76559E09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CICIDS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00D9-AF12-4F2C-8218-B1B4FE67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nhất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nay.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New Brunswick, Canada.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lên đến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GB.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luồng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4GB.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DoS/DDoS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bởi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lý.</a:t>
            </a:r>
          </a:p>
          <a:p>
            <a:pPr lvl="1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3805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F337B-5C60-4D20-B896-76559E092E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CICIDS 2018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800D9-AF12-4F2C-8218-B1B4FE67C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nghìn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lỗi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bỏ.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liệu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Phân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IDS-Train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tỷ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8:2.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IDS-Train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8.8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IDS-Test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IDS-Train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selection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ChiSquare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thời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luồng, max, min,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gói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tin, …</a:t>
            </a:r>
          </a:p>
        </p:txBody>
      </p:sp>
    </p:spTree>
    <p:extLst>
      <p:ext uri="{BB962C8B-B14F-4D97-AF65-F5344CB8AC3E}">
        <p14:creationId xmlns:p14="http://schemas.microsoft.com/office/powerpoint/2010/main" val="1662124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94D6AA1-A0E1-45F9-8E25-BAB8092293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BF337B-5C60-4D20-B896-76559E092E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557189"/>
            <a:ext cx="10515599" cy="12962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4.1. Tập dữ liệu huấn luyện CICIDS 2018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461C164-9CBA-46E5-ADFB-DC266B26173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8515408"/>
              </p:ext>
            </p:extLst>
          </p:nvPr>
        </p:nvGraphicFramePr>
        <p:xfrm>
          <a:off x="838200" y="2259623"/>
          <a:ext cx="10515599" cy="4062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099032AC-7C48-4392-9A68-615D6B5A4DFF}"/>
              </a:ext>
            </a:extLst>
          </p:cNvPr>
          <p:cNvSpPr txBox="1"/>
          <p:nvPr/>
        </p:nvSpPr>
        <p:spPr>
          <a:xfrm>
            <a:off x="3935963" y="6331959"/>
            <a:ext cx="431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ChiSquare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tính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73849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Support Vector Machine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Naïve Bayes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 Tree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7844042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IDS-Test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1E43AF-E730-4A1B-B012-B2D4D0617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11663"/>
            <a:ext cx="12192000" cy="280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18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72" name="Content Placeholder 2">
            <a:extLst>
              <a:ext uri="{FF2B5EF4-FFF2-40B4-BE49-F238E27FC236}">
                <a16:creationId xmlns:a16="http://schemas.microsoft.com/office/drawing/2014/main" id="{48CCCDDB-CCAA-4120-BA3D-5E5F74241A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DNN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mô hình CNN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FullyConnected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lên 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mỗi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mỗi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lên 32, 64, 128.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nhất,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2.</a:t>
            </a:r>
          </a:p>
        </p:txBody>
      </p:sp>
    </p:spTree>
    <p:extLst>
      <p:ext uri="{BB962C8B-B14F-4D97-AF65-F5344CB8AC3E}">
        <p14:creationId xmlns:p14="http://schemas.microsoft.com/office/powerpoint/2010/main" val="41462229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D7C8AF4-0342-4A87-A4B8-2DECC56FED61}"/>
              </a:ext>
            </a:extLst>
          </p:cNvPr>
          <p:cNvSpPr/>
          <p:nvPr/>
        </p:nvSpPr>
        <p:spPr>
          <a:xfrm>
            <a:off x="2537927" y="272453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C95AD9A-83C1-4BA5-9C71-ECB0B4C746B9}"/>
              </a:ext>
            </a:extLst>
          </p:cNvPr>
          <p:cNvSpPr/>
          <p:nvPr/>
        </p:nvSpPr>
        <p:spPr>
          <a:xfrm>
            <a:off x="2537927" y="319417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6FFB7C7-55BE-4395-ACAD-11C7889C5744}"/>
              </a:ext>
            </a:extLst>
          </p:cNvPr>
          <p:cNvSpPr/>
          <p:nvPr/>
        </p:nvSpPr>
        <p:spPr>
          <a:xfrm>
            <a:off x="2549226" y="400106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E9A77B8-EEB0-450E-8B4E-727EF92EE604}"/>
              </a:ext>
            </a:extLst>
          </p:cNvPr>
          <p:cNvSpPr/>
          <p:nvPr/>
        </p:nvSpPr>
        <p:spPr>
          <a:xfrm>
            <a:off x="2549226" y="447070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7229627-CAF5-49CB-84E3-8BAB9C795531}"/>
              </a:ext>
            </a:extLst>
          </p:cNvPr>
          <p:cNvSpPr/>
          <p:nvPr/>
        </p:nvSpPr>
        <p:spPr>
          <a:xfrm>
            <a:off x="2671380" y="3638652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26D833B-9139-44A7-98E5-5DDC27C4D5B8}"/>
              </a:ext>
            </a:extLst>
          </p:cNvPr>
          <p:cNvSpPr/>
          <p:nvPr/>
        </p:nvSpPr>
        <p:spPr>
          <a:xfrm>
            <a:off x="2671380" y="3740019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EA0EB28-1BCD-4DFE-A6D3-175EEA2C9686}"/>
              </a:ext>
            </a:extLst>
          </p:cNvPr>
          <p:cNvSpPr/>
          <p:nvPr/>
        </p:nvSpPr>
        <p:spPr>
          <a:xfrm>
            <a:off x="2671380" y="3841386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2C2593-F249-4100-A5FD-4DB39ED81205}"/>
              </a:ext>
            </a:extLst>
          </p:cNvPr>
          <p:cNvSpPr txBox="1"/>
          <p:nvPr/>
        </p:nvSpPr>
        <p:spPr>
          <a:xfrm>
            <a:off x="2084151" y="4807949"/>
            <a:ext cx="127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67 </a:t>
            </a:r>
          </a:p>
          <a:p>
            <a:pPr algn="ctr"/>
            <a:r>
              <a:rPr lang="en-US" dirty="0"/>
              <a:t>features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23A12BE-BFBD-45D2-B56F-043B90BA9E63}"/>
              </a:ext>
            </a:extLst>
          </p:cNvPr>
          <p:cNvSpPr/>
          <p:nvPr/>
        </p:nvSpPr>
        <p:spPr>
          <a:xfrm>
            <a:off x="4571517" y="272453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3261D98-FCCD-493A-BB9F-EFFEEF31F4D2}"/>
              </a:ext>
            </a:extLst>
          </p:cNvPr>
          <p:cNvSpPr/>
          <p:nvPr/>
        </p:nvSpPr>
        <p:spPr>
          <a:xfrm>
            <a:off x="4571517" y="319417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6CF68E-F207-4AC3-AED9-EF805F9F694E}"/>
              </a:ext>
            </a:extLst>
          </p:cNvPr>
          <p:cNvSpPr/>
          <p:nvPr/>
        </p:nvSpPr>
        <p:spPr>
          <a:xfrm>
            <a:off x="4582816" y="400106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6310438-423F-4721-B767-35F9F8B137D4}"/>
              </a:ext>
            </a:extLst>
          </p:cNvPr>
          <p:cNvSpPr/>
          <p:nvPr/>
        </p:nvSpPr>
        <p:spPr>
          <a:xfrm>
            <a:off x="4582816" y="447070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1FBBBC3-052A-4149-A269-3B74082478EC}"/>
              </a:ext>
            </a:extLst>
          </p:cNvPr>
          <p:cNvSpPr/>
          <p:nvPr/>
        </p:nvSpPr>
        <p:spPr>
          <a:xfrm>
            <a:off x="4704970" y="3638652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924309-736D-4349-8672-903998B8D522}"/>
              </a:ext>
            </a:extLst>
          </p:cNvPr>
          <p:cNvSpPr/>
          <p:nvPr/>
        </p:nvSpPr>
        <p:spPr>
          <a:xfrm>
            <a:off x="4704970" y="3740019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BB67A606-318C-4623-A7AF-82F493EC2341}"/>
              </a:ext>
            </a:extLst>
          </p:cNvPr>
          <p:cNvSpPr/>
          <p:nvPr/>
        </p:nvSpPr>
        <p:spPr>
          <a:xfrm>
            <a:off x="4704970" y="3841386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CBAE1D-F764-4CEC-845F-DD52D3D78433}"/>
              </a:ext>
            </a:extLst>
          </p:cNvPr>
          <p:cNvSpPr txBox="1"/>
          <p:nvPr/>
        </p:nvSpPr>
        <p:spPr>
          <a:xfrm>
            <a:off x="4117741" y="4812741"/>
            <a:ext cx="127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67 </a:t>
            </a:r>
          </a:p>
          <a:p>
            <a:pPr algn="ctr"/>
            <a:r>
              <a:rPr lang="en-US" dirty="0"/>
              <a:t>units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894231F-D2F1-44D2-92B5-4D1453609A6D}"/>
              </a:ext>
            </a:extLst>
          </p:cNvPr>
          <p:cNvSpPr/>
          <p:nvPr/>
        </p:nvSpPr>
        <p:spPr>
          <a:xfrm>
            <a:off x="6642624" y="272453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FD4E5DD6-B00E-4255-B23D-81950528157E}"/>
              </a:ext>
            </a:extLst>
          </p:cNvPr>
          <p:cNvSpPr/>
          <p:nvPr/>
        </p:nvSpPr>
        <p:spPr>
          <a:xfrm>
            <a:off x="6642624" y="3194179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85F2DAE-E7A3-48CF-BEDF-0AA313099975}"/>
              </a:ext>
            </a:extLst>
          </p:cNvPr>
          <p:cNvSpPr/>
          <p:nvPr/>
        </p:nvSpPr>
        <p:spPr>
          <a:xfrm>
            <a:off x="6653923" y="400106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49503DC-3B08-4002-BFDB-D3E22DEDA5A9}"/>
              </a:ext>
            </a:extLst>
          </p:cNvPr>
          <p:cNvSpPr/>
          <p:nvPr/>
        </p:nvSpPr>
        <p:spPr>
          <a:xfrm>
            <a:off x="6653923" y="447070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74742CD6-B084-4631-8103-BF11C6365352}"/>
              </a:ext>
            </a:extLst>
          </p:cNvPr>
          <p:cNvSpPr/>
          <p:nvPr/>
        </p:nvSpPr>
        <p:spPr>
          <a:xfrm>
            <a:off x="6776077" y="3638652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334866B-9395-4812-99D7-4002EEDA843F}"/>
              </a:ext>
            </a:extLst>
          </p:cNvPr>
          <p:cNvSpPr/>
          <p:nvPr/>
        </p:nvSpPr>
        <p:spPr>
          <a:xfrm>
            <a:off x="6776077" y="3740019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FD6060F-6354-473D-BB34-6344EF0417D9}"/>
              </a:ext>
            </a:extLst>
          </p:cNvPr>
          <p:cNvSpPr/>
          <p:nvPr/>
        </p:nvSpPr>
        <p:spPr>
          <a:xfrm>
            <a:off x="6776077" y="3841386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4ECE94-E8B8-4C8E-AF6A-3E311A0382D2}"/>
              </a:ext>
            </a:extLst>
          </p:cNvPr>
          <p:cNvSpPr txBox="1"/>
          <p:nvPr/>
        </p:nvSpPr>
        <p:spPr>
          <a:xfrm>
            <a:off x="6188848" y="4816697"/>
            <a:ext cx="12751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128 </a:t>
            </a:r>
          </a:p>
          <a:p>
            <a:pPr algn="ctr"/>
            <a:r>
              <a:rPr lang="en-US" dirty="0"/>
              <a:t>units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E0C354B-6095-4A20-AAF7-9FC4987B1F29}"/>
              </a:ext>
            </a:extLst>
          </p:cNvPr>
          <p:cNvSpPr/>
          <p:nvPr/>
        </p:nvSpPr>
        <p:spPr>
          <a:xfrm>
            <a:off x="8347705" y="3348007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095DECB-6FC3-489B-AE3F-832ADC1AA6B0}"/>
              </a:ext>
            </a:extLst>
          </p:cNvPr>
          <p:cNvSpPr/>
          <p:nvPr/>
        </p:nvSpPr>
        <p:spPr>
          <a:xfrm>
            <a:off x="8347705" y="3842444"/>
            <a:ext cx="317240" cy="31724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1703C50-BE00-4F84-877E-B0B71DD1C724}"/>
              </a:ext>
            </a:extLst>
          </p:cNvPr>
          <p:cNvCxnSpPr>
            <a:stCxn id="4" idx="6"/>
          </p:cNvCxnSpPr>
          <p:nvPr/>
        </p:nvCxnSpPr>
        <p:spPr>
          <a:xfrm flipV="1">
            <a:off x="2855167" y="2878367"/>
            <a:ext cx="1716350" cy="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F95EDBB-BBE5-41DD-84B1-C2CFF192F90E}"/>
              </a:ext>
            </a:extLst>
          </p:cNvPr>
          <p:cNvCxnSpPr>
            <a:stCxn id="4" idx="6"/>
            <a:endCxn id="13" idx="2"/>
          </p:cNvCxnSpPr>
          <p:nvPr/>
        </p:nvCxnSpPr>
        <p:spPr>
          <a:xfrm>
            <a:off x="2855167" y="2883159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01259C4-B151-415E-B647-43089CFEEEA6}"/>
              </a:ext>
            </a:extLst>
          </p:cNvPr>
          <p:cNvCxnSpPr>
            <a:stCxn id="4" idx="6"/>
            <a:endCxn id="14" idx="2"/>
          </p:cNvCxnSpPr>
          <p:nvPr/>
        </p:nvCxnSpPr>
        <p:spPr>
          <a:xfrm>
            <a:off x="2855167" y="2883159"/>
            <a:ext cx="1727649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678A1943-5D75-4203-B4AD-338A15A4F5F8}"/>
              </a:ext>
            </a:extLst>
          </p:cNvPr>
          <p:cNvCxnSpPr>
            <a:stCxn id="4" idx="6"/>
            <a:endCxn id="15" idx="2"/>
          </p:cNvCxnSpPr>
          <p:nvPr/>
        </p:nvCxnSpPr>
        <p:spPr>
          <a:xfrm>
            <a:off x="2855167" y="2883159"/>
            <a:ext cx="1727649" cy="17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7238986-999C-481D-8D23-539CAB3E4795}"/>
              </a:ext>
            </a:extLst>
          </p:cNvPr>
          <p:cNvCxnSpPr>
            <a:stCxn id="5" idx="6"/>
            <a:endCxn id="12" idx="2"/>
          </p:cNvCxnSpPr>
          <p:nvPr/>
        </p:nvCxnSpPr>
        <p:spPr>
          <a:xfrm flipV="1">
            <a:off x="2855167" y="2883159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9ECBC66D-9ABB-489A-999E-829C0FC75B28}"/>
              </a:ext>
            </a:extLst>
          </p:cNvPr>
          <p:cNvCxnSpPr>
            <a:stCxn id="5" idx="6"/>
            <a:endCxn id="14" idx="2"/>
          </p:cNvCxnSpPr>
          <p:nvPr/>
        </p:nvCxnSpPr>
        <p:spPr>
          <a:xfrm>
            <a:off x="2855167" y="3352799"/>
            <a:ext cx="1727649" cy="8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0821EF9-C4DF-494F-AA0C-5CED59A095CC}"/>
              </a:ext>
            </a:extLst>
          </p:cNvPr>
          <p:cNvCxnSpPr>
            <a:stCxn id="5" idx="6"/>
            <a:endCxn id="13" idx="2"/>
          </p:cNvCxnSpPr>
          <p:nvPr/>
        </p:nvCxnSpPr>
        <p:spPr>
          <a:xfrm>
            <a:off x="2855167" y="3352799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1224F91B-E603-4815-A9A5-3A0830AEA09E}"/>
              </a:ext>
            </a:extLst>
          </p:cNvPr>
          <p:cNvCxnSpPr>
            <a:stCxn id="5" idx="6"/>
            <a:endCxn id="15" idx="2"/>
          </p:cNvCxnSpPr>
          <p:nvPr/>
        </p:nvCxnSpPr>
        <p:spPr>
          <a:xfrm>
            <a:off x="2855167" y="3352799"/>
            <a:ext cx="1727649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D2C2FBE7-47CC-46B1-93B6-B72F9263E2C9}"/>
              </a:ext>
            </a:extLst>
          </p:cNvPr>
          <p:cNvCxnSpPr>
            <a:stCxn id="6" idx="6"/>
            <a:endCxn id="12" idx="2"/>
          </p:cNvCxnSpPr>
          <p:nvPr/>
        </p:nvCxnSpPr>
        <p:spPr>
          <a:xfrm flipV="1">
            <a:off x="2866466" y="2883159"/>
            <a:ext cx="1705051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D4276E5-EC1F-4905-929F-0918D3C6C896}"/>
              </a:ext>
            </a:extLst>
          </p:cNvPr>
          <p:cNvCxnSpPr>
            <a:stCxn id="6" idx="6"/>
            <a:endCxn id="13" idx="2"/>
          </p:cNvCxnSpPr>
          <p:nvPr/>
        </p:nvCxnSpPr>
        <p:spPr>
          <a:xfrm flipV="1">
            <a:off x="2866466" y="3352799"/>
            <a:ext cx="1705051" cy="8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52F873B-525D-4CFE-8DFF-53FB0B1DEFFF}"/>
              </a:ext>
            </a:extLst>
          </p:cNvPr>
          <p:cNvCxnSpPr>
            <a:stCxn id="6" idx="6"/>
            <a:endCxn id="14" idx="2"/>
          </p:cNvCxnSpPr>
          <p:nvPr/>
        </p:nvCxnSpPr>
        <p:spPr>
          <a:xfrm>
            <a:off x="2866466" y="4159684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3B2F4CE-24CA-4045-8A7E-9CE4A8B11107}"/>
              </a:ext>
            </a:extLst>
          </p:cNvPr>
          <p:cNvCxnSpPr>
            <a:stCxn id="6" idx="6"/>
            <a:endCxn id="15" idx="2"/>
          </p:cNvCxnSpPr>
          <p:nvPr/>
        </p:nvCxnSpPr>
        <p:spPr>
          <a:xfrm>
            <a:off x="2866466" y="4159684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20527E-D0D2-44D0-A633-8A5A87AE9A67}"/>
              </a:ext>
            </a:extLst>
          </p:cNvPr>
          <p:cNvCxnSpPr>
            <a:stCxn id="7" idx="6"/>
          </p:cNvCxnSpPr>
          <p:nvPr/>
        </p:nvCxnSpPr>
        <p:spPr>
          <a:xfrm flipV="1">
            <a:off x="2866466" y="2878367"/>
            <a:ext cx="1705051" cy="17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7318024-274E-4950-8F44-278D1D9AFB14}"/>
              </a:ext>
            </a:extLst>
          </p:cNvPr>
          <p:cNvCxnSpPr>
            <a:stCxn id="7" idx="6"/>
            <a:endCxn id="13" idx="2"/>
          </p:cNvCxnSpPr>
          <p:nvPr/>
        </p:nvCxnSpPr>
        <p:spPr>
          <a:xfrm flipV="1">
            <a:off x="2866466" y="3352799"/>
            <a:ext cx="1705051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1FAA43A4-F75A-4319-A703-B33457EC1411}"/>
              </a:ext>
            </a:extLst>
          </p:cNvPr>
          <p:cNvCxnSpPr>
            <a:stCxn id="7" idx="6"/>
            <a:endCxn id="14" idx="2"/>
          </p:cNvCxnSpPr>
          <p:nvPr/>
        </p:nvCxnSpPr>
        <p:spPr>
          <a:xfrm flipV="1">
            <a:off x="2866466" y="4159684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1FBC796-B9B1-4AE0-835E-00F89B264FDA}"/>
              </a:ext>
            </a:extLst>
          </p:cNvPr>
          <p:cNvCxnSpPr>
            <a:stCxn id="7" idx="6"/>
            <a:endCxn id="15" idx="2"/>
          </p:cNvCxnSpPr>
          <p:nvPr/>
        </p:nvCxnSpPr>
        <p:spPr>
          <a:xfrm>
            <a:off x="2866466" y="4629324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F061BD8-1488-431C-9648-372E437F6625}"/>
              </a:ext>
            </a:extLst>
          </p:cNvPr>
          <p:cNvCxnSpPr/>
          <p:nvPr/>
        </p:nvCxnSpPr>
        <p:spPr>
          <a:xfrm flipV="1">
            <a:off x="4911468" y="2873575"/>
            <a:ext cx="1716350" cy="47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206E13D2-6238-4AA7-BC15-A3565B5DB0CF}"/>
              </a:ext>
            </a:extLst>
          </p:cNvPr>
          <p:cNvCxnSpPr/>
          <p:nvPr/>
        </p:nvCxnSpPr>
        <p:spPr>
          <a:xfrm>
            <a:off x="4911468" y="2878367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12A96EF6-385A-4325-87F7-66BE3C13233A}"/>
              </a:ext>
            </a:extLst>
          </p:cNvPr>
          <p:cNvCxnSpPr/>
          <p:nvPr/>
        </p:nvCxnSpPr>
        <p:spPr>
          <a:xfrm>
            <a:off x="4911468" y="2878367"/>
            <a:ext cx="1727649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1808B7F-1F59-4606-BC30-24A076AABE68}"/>
              </a:ext>
            </a:extLst>
          </p:cNvPr>
          <p:cNvCxnSpPr/>
          <p:nvPr/>
        </p:nvCxnSpPr>
        <p:spPr>
          <a:xfrm>
            <a:off x="4911468" y="2878367"/>
            <a:ext cx="1727649" cy="1746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9E96034-CCEF-4176-8044-0BE907902FC9}"/>
              </a:ext>
            </a:extLst>
          </p:cNvPr>
          <p:cNvCxnSpPr/>
          <p:nvPr/>
        </p:nvCxnSpPr>
        <p:spPr>
          <a:xfrm>
            <a:off x="4911468" y="3348007"/>
            <a:ext cx="1727649" cy="8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63944E7-B7EE-4588-9065-6CE129F7E5DF}"/>
              </a:ext>
            </a:extLst>
          </p:cNvPr>
          <p:cNvCxnSpPr/>
          <p:nvPr/>
        </p:nvCxnSpPr>
        <p:spPr>
          <a:xfrm>
            <a:off x="4911468" y="3348007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DE60A71-4C73-4F19-BFFF-616AEB8326EC}"/>
              </a:ext>
            </a:extLst>
          </p:cNvPr>
          <p:cNvCxnSpPr/>
          <p:nvPr/>
        </p:nvCxnSpPr>
        <p:spPr>
          <a:xfrm>
            <a:off x="4911468" y="3348007"/>
            <a:ext cx="1727649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01C7B615-88F6-4E16-8DDB-7CC8EBD21CB9}"/>
              </a:ext>
            </a:extLst>
          </p:cNvPr>
          <p:cNvCxnSpPr/>
          <p:nvPr/>
        </p:nvCxnSpPr>
        <p:spPr>
          <a:xfrm flipV="1">
            <a:off x="4922767" y="2878367"/>
            <a:ext cx="1705051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B904A8E0-BA82-4DCA-B447-74A6CC792ABA}"/>
              </a:ext>
            </a:extLst>
          </p:cNvPr>
          <p:cNvCxnSpPr/>
          <p:nvPr/>
        </p:nvCxnSpPr>
        <p:spPr>
          <a:xfrm flipV="1">
            <a:off x="4922767" y="3348007"/>
            <a:ext cx="1705051" cy="8068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524FF427-3297-43F9-9CE3-7100FEF7E8D4}"/>
              </a:ext>
            </a:extLst>
          </p:cNvPr>
          <p:cNvCxnSpPr/>
          <p:nvPr/>
        </p:nvCxnSpPr>
        <p:spPr>
          <a:xfrm>
            <a:off x="4922767" y="4154892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AAA5A1CE-A16D-478C-957F-25A65A47AD0C}"/>
              </a:ext>
            </a:extLst>
          </p:cNvPr>
          <p:cNvCxnSpPr/>
          <p:nvPr/>
        </p:nvCxnSpPr>
        <p:spPr>
          <a:xfrm flipV="1">
            <a:off x="4922767" y="2873575"/>
            <a:ext cx="1705051" cy="17509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115C549A-9C29-4ADE-BCDD-0D338221F8AA}"/>
              </a:ext>
            </a:extLst>
          </p:cNvPr>
          <p:cNvCxnSpPr/>
          <p:nvPr/>
        </p:nvCxnSpPr>
        <p:spPr>
          <a:xfrm flipV="1">
            <a:off x="4922767" y="3348007"/>
            <a:ext cx="1705051" cy="1276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8A3822D6-3DDE-432A-8EBF-5970C07151C9}"/>
              </a:ext>
            </a:extLst>
          </p:cNvPr>
          <p:cNvCxnSpPr/>
          <p:nvPr/>
        </p:nvCxnSpPr>
        <p:spPr>
          <a:xfrm flipV="1">
            <a:off x="4922767" y="4154892"/>
            <a:ext cx="1716350" cy="469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ED09159F-C403-4F2B-87C8-B8D127DEDF6A}"/>
              </a:ext>
            </a:extLst>
          </p:cNvPr>
          <p:cNvCxnSpPr/>
          <p:nvPr/>
        </p:nvCxnSpPr>
        <p:spPr>
          <a:xfrm>
            <a:off x="4922767" y="4624532"/>
            <a:ext cx="17163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480E796-9CF8-4EAB-B358-6EA25F976FA8}"/>
              </a:ext>
            </a:extLst>
          </p:cNvPr>
          <p:cNvCxnSpPr>
            <a:stCxn id="20" idx="6"/>
            <a:endCxn id="28" idx="2"/>
          </p:cNvCxnSpPr>
          <p:nvPr/>
        </p:nvCxnSpPr>
        <p:spPr>
          <a:xfrm>
            <a:off x="6959864" y="2883159"/>
            <a:ext cx="1387841" cy="62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69A34D9-5E09-4899-AE7F-FCABEEC2BCB2}"/>
              </a:ext>
            </a:extLst>
          </p:cNvPr>
          <p:cNvCxnSpPr/>
          <p:nvPr/>
        </p:nvCxnSpPr>
        <p:spPr>
          <a:xfrm>
            <a:off x="6971163" y="3362801"/>
            <a:ext cx="1387841" cy="62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D1D45969-E1CE-46CA-B728-7CCECA06BB87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961257" y="3506627"/>
            <a:ext cx="1386448" cy="6434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01BC47E-BA3E-4210-999B-6BD711D43CE9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959864" y="4001064"/>
            <a:ext cx="1387841" cy="607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D6010193-0D70-4F72-99E1-F608E88C3C09}"/>
              </a:ext>
            </a:extLst>
          </p:cNvPr>
          <p:cNvCxnSpPr>
            <a:cxnSpLocks/>
            <a:endCxn id="28" idx="2"/>
          </p:cNvCxnSpPr>
          <p:nvPr/>
        </p:nvCxnSpPr>
        <p:spPr>
          <a:xfrm>
            <a:off x="6892441" y="3336793"/>
            <a:ext cx="1455264" cy="1698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DD34CB6D-0E1F-47E4-96A4-FA4354225627}"/>
              </a:ext>
            </a:extLst>
          </p:cNvPr>
          <p:cNvCxnSpPr>
            <a:cxnSpLocks/>
            <a:stCxn id="20" idx="6"/>
            <a:endCxn id="29" idx="2"/>
          </p:cNvCxnSpPr>
          <p:nvPr/>
        </p:nvCxnSpPr>
        <p:spPr>
          <a:xfrm>
            <a:off x="6959864" y="2883159"/>
            <a:ext cx="1387841" cy="1117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261DC7EA-2D14-47BD-8858-6604263044F3}"/>
              </a:ext>
            </a:extLst>
          </p:cNvPr>
          <p:cNvCxnSpPr>
            <a:cxnSpLocks/>
            <a:endCxn id="29" idx="2"/>
          </p:cNvCxnSpPr>
          <p:nvPr/>
        </p:nvCxnSpPr>
        <p:spPr>
          <a:xfrm flipV="1">
            <a:off x="6953406" y="4001064"/>
            <a:ext cx="1394299" cy="133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A4840D25-E6E5-40BF-8D9E-B81F454F2219}"/>
              </a:ext>
            </a:extLst>
          </p:cNvPr>
          <p:cNvCxnSpPr>
            <a:cxnSpLocks/>
            <a:endCxn id="28" idx="2"/>
          </p:cNvCxnSpPr>
          <p:nvPr/>
        </p:nvCxnSpPr>
        <p:spPr>
          <a:xfrm flipV="1">
            <a:off x="6959864" y="3506627"/>
            <a:ext cx="1387841" cy="11007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9" name="Left Brace 68">
            <a:extLst>
              <a:ext uri="{FF2B5EF4-FFF2-40B4-BE49-F238E27FC236}">
                <a16:creationId xmlns:a16="http://schemas.microsoft.com/office/drawing/2014/main" id="{66D80789-2463-413D-A368-28D0DD3D647E}"/>
              </a:ext>
            </a:extLst>
          </p:cNvPr>
          <p:cNvSpPr/>
          <p:nvPr/>
        </p:nvSpPr>
        <p:spPr>
          <a:xfrm rot="16200000">
            <a:off x="2589829" y="5111230"/>
            <a:ext cx="263770" cy="10196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Left Brace 70">
            <a:extLst>
              <a:ext uri="{FF2B5EF4-FFF2-40B4-BE49-F238E27FC236}">
                <a16:creationId xmlns:a16="http://schemas.microsoft.com/office/drawing/2014/main" id="{B4D4593D-5BFE-44AF-AA19-DD16627608D1}"/>
              </a:ext>
            </a:extLst>
          </p:cNvPr>
          <p:cNvSpPr/>
          <p:nvPr/>
        </p:nvSpPr>
        <p:spPr>
          <a:xfrm rot="16200000">
            <a:off x="5562382" y="4160930"/>
            <a:ext cx="263770" cy="2925348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Left Brace 72">
            <a:extLst>
              <a:ext uri="{FF2B5EF4-FFF2-40B4-BE49-F238E27FC236}">
                <a16:creationId xmlns:a16="http://schemas.microsoft.com/office/drawing/2014/main" id="{5F69ADDE-961D-4B8B-A539-018C7E24184B}"/>
              </a:ext>
            </a:extLst>
          </p:cNvPr>
          <p:cNvSpPr/>
          <p:nvPr/>
        </p:nvSpPr>
        <p:spPr>
          <a:xfrm rot="16200000">
            <a:off x="8413566" y="5113759"/>
            <a:ext cx="263770" cy="1019687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3D4A2B7-6B0E-454C-92D9-8CE0E409A878}"/>
              </a:ext>
            </a:extLst>
          </p:cNvPr>
          <p:cNvSpPr txBox="1"/>
          <p:nvPr/>
        </p:nvSpPr>
        <p:spPr>
          <a:xfrm>
            <a:off x="4594998" y="5952619"/>
            <a:ext cx="2104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Hidden layers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C4992238-9561-4683-8E92-0FC51B75A35A}"/>
              </a:ext>
            </a:extLst>
          </p:cNvPr>
          <p:cNvSpPr txBox="1"/>
          <p:nvPr/>
        </p:nvSpPr>
        <p:spPr>
          <a:xfrm>
            <a:off x="7934683" y="5939458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949E041-C5C0-480B-AF1A-EB474BFFCBC5}"/>
              </a:ext>
            </a:extLst>
          </p:cNvPr>
          <p:cNvSpPr txBox="1"/>
          <p:nvPr/>
        </p:nvSpPr>
        <p:spPr>
          <a:xfrm>
            <a:off x="2084151" y="5943501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20184343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DNN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IDS-Test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AF7AD4D7-A5F0-4A0A-8AA9-2913076B6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664171"/>
            <a:ext cx="12192000" cy="1529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44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6CEE62-47B4-40B3-93A4-FECD16448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933578"/>
              </p:ext>
            </p:extLst>
          </p:nvPr>
        </p:nvGraphicFramePr>
        <p:xfrm>
          <a:off x="1143978" y="2618804"/>
          <a:ext cx="8835292" cy="28956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4417646">
                  <a:extLst>
                    <a:ext uri="{9D8B030D-6E8A-4147-A177-3AD203B41FA5}">
                      <a16:colId xmlns:a16="http://schemas.microsoft.com/office/drawing/2014/main" val="3622667278"/>
                    </a:ext>
                  </a:extLst>
                </a:gridCol>
                <a:gridCol w="4417646">
                  <a:extLst>
                    <a:ext uri="{9D8B030D-6E8A-4147-A177-3AD203B41FA5}">
                      <a16:colId xmlns:a16="http://schemas.microsoft.com/office/drawing/2014/main" val="4069539999"/>
                    </a:ext>
                  </a:extLst>
                </a:gridCol>
              </a:tblGrid>
              <a:tr h="527799">
                <a:tc>
                  <a:txBody>
                    <a:bodyPr/>
                    <a:lstStyle/>
                    <a:p>
                      <a:r>
                        <a:rPr lang="en-US" sz="3200" dirty="0" err="1"/>
                        <a:t>Số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lượng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mẫu</a:t>
                      </a:r>
                      <a:r>
                        <a:rPr lang="en-US" sz="3200" dirty="0"/>
                        <a:t> (</a:t>
                      </a:r>
                      <a:r>
                        <a:rPr lang="en-US" sz="3200" dirty="0" err="1"/>
                        <a:t>triệu</a:t>
                      </a:r>
                      <a:r>
                        <a:rPr lang="en-US" sz="32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Độ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chính</a:t>
                      </a:r>
                      <a:r>
                        <a:rPr lang="en-US" sz="3200" dirty="0"/>
                        <a:t> </a:t>
                      </a:r>
                      <a:r>
                        <a:rPr lang="en-US" sz="3200" dirty="0" err="1"/>
                        <a:t>xác</a:t>
                      </a:r>
                      <a:r>
                        <a:rPr lang="en-US" sz="3200" dirty="0"/>
                        <a:t>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8691690"/>
                  </a:ext>
                </a:extLst>
              </a:tr>
              <a:tr h="527799">
                <a:tc>
                  <a:txBody>
                    <a:bodyPr/>
                    <a:lstStyle/>
                    <a:p>
                      <a:r>
                        <a:rPr lang="en-US" sz="3200" dirty="0"/>
                        <a:t>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98.47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066749"/>
                  </a:ext>
                </a:extLst>
              </a:tr>
              <a:tr h="527799">
                <a:tc>
                  <a:txBody>
                    <a:bodyPr/>
                    <a:lstStyle/>
                    <a:p>
                      <a:r>
                        <a:rPr lang="en-US" sz="3200" dirty="0"/>
                        <a:t>6.6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98.67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1944750"/>
                  </a:ext>
                </a:extLst>
              </a:tr>
              <a:tr h="527799">
                <a:tc>
                  <a:txBody>
                    <a:bodyPr/>
                    <a:lstStyle/>
                    <a:p>
                      <a:r>
                        <a:rPr lang="en-US" sz="3200" dirty="0"/>
                        <a:t>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98.96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233456"/>
                  </a:ext>
                </a:extLst>
              </a:tr>
              <a:tr h="527799">
                <a:tc>
                  <a:txBody>
                    <a:bodyPr/>
                    <a:lstStyle/>
                    <a:p>
                      <a:r>
                        <a:rPr lang="en-US" sz="3200" dirty="0"/>
                        <a:t>8.8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99.22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15737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374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AB8F6C-C91A-4DEA-93FA-B1072BE54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FF9989-B194-49D9-BBD6-E3F860EC2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1.1. </a:t>
            </a:r>
            <a:r>
              <a:rPr lang="en-US" sz="2200" dirty="0" err="1">
                <a:solidFill>
                  <a:schemeClr val="bg1"/>
                </a:solidFill>
              </a:rPr>
              <a:t>Tổng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quan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về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đề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tài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1.2. </a:t>
            </a:r>
            <a:r>
              <a:rPr lang="en-US" sz="2200" dirty="0" err="1">
                <a:solidFill>
                  <a:schemeClr val="bg1"/>
                </a:solidFill>
              </a:rPr>
              <a:t>Bài</a:t>
            </a:r>
            <a:r>
              <a:rPr lang="en-US" sz="2200" dirty="0">
                <a:solidFill>
                  <a:schemeClr val="bg1"/>
                </a:solidFill>
              </a:rPr>
              <a:t> toán </a:t>
            </a:r>
            <a:r>
              <a:rPr lang="en-US" sz="2200" dirty="0" err="1">
                <a:solidFill>
                  <a:schemeClr val="bg1"/>
                </a:solidFill>
              </a:rPr>
              <a:t>nghiên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cứu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của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đề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tài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1.3. </a:t>
            </a:r>
            <a:r>
              <a:rPr lang="en-US" sz="2200" dirty="0" err="1">
                <a:solidFill>
                  <a:schemeClr val="bg1"/>
                </a:solidFill>
              </a:rPr>
              <a:t>Mục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tiêu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và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hướng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tiếp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cận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1.4. </a:t>
            </a:r>
            <a:r>
              <a:rPr lang="en-US" sz="2200" dirty="0" err="1">
                <a:solidFill>
                  <a:schemeClr val="bg1"/>
                </a:solidFill>
              </a:rPr>
              <a:t>Đối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tượng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nghiên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cứu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7109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80A14-A002-4212-896D-719D3DF96B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00447-638B-4E6D-8DE6-C8975E8F2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89723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DeepDefense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LUCID</a:t>
            </a:r>
          </a:p>
        </p:txBody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1504E14B-3762-4DD6-856C-F339DB241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969" y="2075957"/>
            <a:ext cx="6887974" cy="2203568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D629EA45-7CEF-40C4-8A0D-66A11A0A4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314" y="1690688"/>
            <a:ext cx="4997330" cy="2857986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CC1C020E-C90A-4AFF-84E9-5AA2F5E31F84}"/>
              </a:ext>
            </a:extLst>
          </p:cNvPr>
          <p:cNvSpPr txBox="1"/>
          <p:nvPr/>
        </p:nvSpPr>
        <p:spPr>
          <a:xfrm>
            <a:off x="2356963" y="4380307"/>
            <a:ext cx="351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DeepDefense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B2BB418F-35DE-438D-BC1C-FFEFF825CEF5}"/>
              </a:ext>
            </a:extLst>
          </p:cNvPr>
          <p:cNvSpPr txBox="1"/>
          <p:nvPr/>
        </p:nvSpPr>
        <p:spPr>
          <a:xfrm>
            <a:off x="8490411" y="4380307"/>
            <a:ext cx="3517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LUCID</a:t>
            </a:r>
          </a:p>
        </p:txBody>
      </p:sp>
    </p:spTree>
    <p:extLst>
      <p:ext uri="{BB962C8B-B14F-4D97-AF65-F5344CB8AC3E}">
        <p14:creationId xmlns:p14="http://schemas.microsoft.com/office/powerpoint/2010/main" val="14421905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3BD4-272D-4D3C-89E5-39B78A7F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0171-37E6-40B2-8FD3-09568C3C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DNN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DeepDefense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LUCID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2D69BA-A56D-4600-AE7F-AFB8B73E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33695"/>
            <a:ext cx="12192000" cy="219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6368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B3BD4-272D-4D3C-89E5-39B78A7F7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F10171-37E6-40B2-8FD3-09568C3C91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IDS-Test</a:t>
            </a:r>
          </a:p>
          <a:p>
            <a:pPr marL="0" indent="0">
              <a:buNone/>
            </a:pP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BFD541-0EBE-4EC0-B230-A3FB9C196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495" y="2525088"/>
            <a:ext cx="50006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706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5170A-F4A8-4AD6-AB30-DA843531C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IDS-DDoS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DB96898-BEE6-4FD1-B22B-FFBA58CDE80E}"/>
              </a:ext>
            </a:extLst>
          </p:cNvPr>
          <p:cNvSpPr/>
          <p:nvPr/>
        </p:nvSpPr>
        <p:spPr>
          <a:xfrm>
            <a:off x="838200" y="2038525"/>
            <a:ext cx="462094" cy="4620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7C60784-722B-4BCC-B8F1-DF29E072CE05}"/>
              </a:ext>
            </a:extLst>
          </p:cNvPr>
          <p:cNvSpPr/>
          <p:nvPr/>
        </p:nvSpPr>
        <p:spPr>
          <a:xfrm>
            <a:off x="838200" y="2653019"/>
            <a:ext cx="462094" cy="4620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F0AE01E-BB26-4953-A2EE-110B27C3DF10}"/>
              </a:ext>
            </a:extLst>
          </p:cNvPr>
          <p:cNvSpPr/>
          <p:nvPr/>
        </p:nvSpPr>
        <p:spPr>
          <a:xfrm>
            <a:off x="842045" y="3462950"/>
            <a:ext cx="462094" cy="4620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5863013-3F9B-4325-8B76-F05B910D5460}"/>
              </a:ext>
            </a:extLst>
          </p:cNvPr>
          <p:cNvSpPr/>
          <p:nvPr/>
        </p:nvSpPr>
        <p:spPr>
          <a:xfrm>
            <a:off x="838200" y="4077444"/>
            <a:ext cx="462094" cy="46209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BFEFB1-C7A7-4043-9601-E9F29EAA5289}"/>
              </a:ext>
            </a:extLst>
          </p:cNvPr>
          <p:cNvSpPr/>
          <p:nvPr/>
        </p:nvSpPr>
        <p:spPr>
          <a:xfrm>
            <a:off x="1035527" y="3162497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7F3461-3BE1-4AA6-B3F3-3DA7F45ED598}"/>
              </a:ext>
            </a:extLst>
          </p:cNvPr>
          <p:cNvSpPr/>
          <p:nvPr/>
        </p:nvSpPr>
        <p:spPr>
          <a:xfrm>
            <a:off x="1035527" y="3263864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FE685D11-0496-4B07-99D3-F861C761B52E}"/>
              </a:ext>
            </a:extLst>
          </p:cNvPr>
          <p:cNvSpPr/>
          <p:nvPr/>
        </p:nvSpPr>
        <p:spPr>
          <a:xfrm>
            <a:off x="1035527" y="3365231"/>
            <a:ext cx="50334" cy="5033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A4F7FB-7C22-41E2-9F3B-A2A92CF8188D}"/>
              </a:ext>
            </a:extLst>
          </p:cNvPr>
          <p:cNvSpPr txBox="1"/>
          <p:nvPr/>
        </p:nvSpPr>
        <p:spPr>
          <a:xfrm>
            <a:off x="586459" y="4717128"/>
            <a:ext cx="898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Packets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295B701-B954-457F-A542-2E62A65F316A}"/>
              </a:ext>
            </a:extLst>
          </p:cNvPr>
          <p:cNvSpPr/>
          <p:nvPr/>
        </p:nvSpPr>
        <p:spPr>
          <a:xfrm>
            <a:off x="2206305" y="2038525"/>
            <a:ext cx="9060110" cy="29025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568510-DC7E-42E3-B1C9-AC7C579D57EC}"/>
              </a:ext>
            </a:extLst>
          </p:cNvPr>
          <p:cNvSpPr/>
          <p:nvPr/>
        </p:nvSpPr>
        <p:spPr>
          <a:xfrm>
            <a:off x="2424583" y="2877271"/>
            <a:ext cx="1639790" cy="813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Generate Flow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9994DA4-5557-47F8-8132-FFE7B6DD39A6}"/>
              </a:ext>
            </a:extLst>
          </p:cNvPr>
          <p:cNvSpPr/>
          <p:nvPr/>
        </p:nvSpPr>
        <p:spPr>
          <a:xfrm>
            <a:off x="4786083" y="2884066"/>
            <a:ext cx="1639790" cy="813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Classify Flow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44A32228-7031-4A6E-9906-BA77E1DB6807}"/>
              </a:ext>
            </a:extLst>
          </p:cNvPr>
          <p:cNvSpPr/>
          <p:nvPr/>
        </p:nvSpPr>
        <p:spPr>
          <a:xfrm>
            <a:off x="7026647" y="2805963"/>
            <a:ext cx="1639790" cy="956345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DDoS?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ECE5074-00C0-4FA0-BF2E-8F5184086F99}"/>
              </a:ext>
            </a:extLst>
          </p:cNvPr>
          <p:cNvSpPr/>
          <p:nvPr/>
        </p:nvSpPr>
        <p:spPr>
          <a:xfrm>
            <a:off x="9325323" y="2877270"/>
            <a:ext cx="1639790" cy="8137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Socket server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43866018-FE54-4C51-AA4C-1DE76E5C3461}"/>
              </a:ext>
            </a:extLst>
          </p:cNvPr>
          <p:cNvCxnSpPr>
            <a:cxnSpLocks/>
            <a:stCxn id="5" idx="6"/>
            <a:endCxn id="20" idx="1"/>
          </p:cNvCxnSpPr>
          <p:nvPr/>
        </p:nvCxnSpPr>
        <p:spPr>
          <a:xfrm>
            <a:off x="1300294" y="2269572"/>
            <a:ext cx="1124289" cy="1014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58F8DB-A55D-4A87-AB07-88BC3B35FE36}"/>
              </a:ext>
            </a:extLst>
          </p:cNvPr>
          <p:cNvCxnSpPr>
            <a:cxnSpLocks/>
            <a:stCxn id="7" idx="6"/>
            <a:endCxn id="20" idx="1"/>
          </p:cNvCxnSpPr>
          <p:nvPr/>
        </p:nvCxnSpPr>
        <p:spPr>
          <a:xfrm>
            <a:off x="1300294" y="2884066"/>
            <a:ext cx="1124289" cy="4000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BD51021-9705-488F-86C7-6174BF1AD88D}"/>
              </a:ext>
            </a:extLst>
          </p:cNvPr>
          <p:cNvCxnSpPr>
            <a:cxnSpLocks/>
            <a:stCxn id="9" idx="6"/>
            <a:endCxn id="20" idx="1"/>
          </p:cNvCxnSpPr>
          <p:nvPr/>
        </p:nvCxnSpPr>
        <p:spPr>
          <a:xfrm flipV="1">
            <a:off x="1304139" y="3284137"/>
            <a:ext cx="1120444" cy="409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54C05BF-D91D-4461-8505-41E5EEDDC92C}"/>
              </a:ext>
            </a:extLst>
          </p:cNvPr>
          <p:cNvCxnSpPr>
            <a:cxnSpLocks/>
            <a:stCxn id="11" idx="6"/>
            <a:endCxn id="20" idx="1"/>
          </p:cNvCxnSpPr>
          <p:nvPr/>
        </p:nvCxnSpPr>
        <p:spPr>
          <a:xfrm flipV="1">
            <a:off x="1300294" y="3284137"/>
            <a:ext cx="1124289" cy="1024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CA7C8FEC-0B4C-4DD1-A776-DAFB6F3DC44E}"/>
              </a:ext>
            </a:extLst>
          </p:cNvPr>
          <p:cNvSpPr txBox="1"/>
          <p:nvPr/>
        </p:nvSpPr>
        <p:spPr>
          <a:xfrm>
            <a:off x="5913137" y="4211273"/>
            <a:ext cx="1988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IDS-DDoS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820184F5-6102-4A26-A6F8-FFB2D2195214}"/>
              </a:ext>
            </a:extLst>
          </p:cNvPr>
          <p:cNvCxnSpPr>
            <a:stCxn id="20" idx="3"/>
            <a:endCxn id="22" idx="1"/>
          </p:cNvCxnSpPr>
          <p:nvPr/>
        </p:nvCxnSpPr>
        <p:spPr>
          <a:xfrm>
            <a:off x="4064373" y="3284137"/>
            <a:ext cx="721710" cy="6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B7F7BC2-D931-4450-88D5-51878EE8B319}"/>
              </a:ext>
            </a:extLst>
          </p:cNvPr>
          <p:cNvCxnSpPr>
            <a:stCxn id="22" idx="3"/>
            <a:endCxn id="25" idx="1"/>
          </p:cNvCxnSpPr>
          <p:nvPr/>
        </p:nvCxnSpPr>
        <p:spPr>
          <a:xfrm flipV="1">
            <a:off x="6425873" y="3284136"/>
            <a:ext cx="600774" cy="67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896D128-6572-4308-ACD8-2D93A7F24170}"/>
              </a:ext>
            </a:extLst>
          </p:cNvPr>
          <p:cNvCxnSpPr>
            <a:stCxn id="25" idx="3"/>
          </p:cNvCxnSpPr>
          <p:nvPr/>
        </p:nvCxnSpPr>
        <p:spPr>
          <a:xfrm flipV="1">
            <a:off x="8666437" y="3284135"/>
            <a:ext cx="6588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1E0E772-BF1A-469A-9E9A-556DA8EF22A3}"/>
              </a:ext>
            </a:extLst>
          </p:cNvPr>
          <p:cNvSpPr txBox="1"/>
          <p:nvPr/>
        </p:nvSpPr>
        <p:spPr>
          <a:xfrm>
            <a:off x="8666437" y="2893785"/>
            <a:ext cx="9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1A4EA75-B641-4636-A37E-CCB75B31FCA8}"/>
              </a:ext>
            </a:extLst>
          </p:cNvPr>
          <p:cNvSpPr txBox="1"/>
          <p:nvPr/>
        </p:nvSpPr>
        <p:spPr>
          <a:xfrm>
            <a:off x="2088858" y="4987497"/>
            <a:ext cx="2160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*Flow: IP1-IP2</a:t>
            </a:r>
          </a:p>
        </p:txBody>
      </p:sp>
    </p:spTree>
    <p:extLst>
      <p:ext uri="{BB962C8B-B14F-4D97-AF65-F5344CB8AC3E}">
        <p14:creationId xmlns:p14="http://schemas.microsoft.com/office/powerpoint/2010/main" val="3407427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4FD5-AFC5-4053-8F98-F14DD505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Controller</a:t>
            </a:r>
          </a:p>
        </p:txBody>
      </p:sp>
      <p:sp>
        <p:nvSpPr>
          <p:cNvPr id="4" name="Diamond 3">
            <a:extLst>
              <a:ext uri="{FF2B5EF4-FFF2-40B4-BE49-F238E27FC236}">
                <a16:creationId xmlns:a16="http://schemas.microsoft.com/office/drawing/2014/main" id="{37EB1387-974B-4ED8-AD8D-724F76E89322}"/>
              </a:ext>
            </a:extLst>
          </p:cNvPr>
          <p:cNvSpPr/>
          <p:nvPr/>
        </p:nvSpPr>
        <p:spPr>
          <a:xfrm>
            <a:off x="838200" y="2766218"/>
            <a:ext cx="1946246" cy="1325563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DDoS Alert?</a:t>
            </a:r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0FE82321-7547-4A1A-94A7-E07A58C004A9}"/>
              </a:ext>
            </a:extLst>
          </p:cNvPr>
          <p:cNvSpPr/>
          <p:nvPr/>
        </p:nvSpPr>
        <p:spPr>
          <a:xfrm>
            <a:off x="3415017" y="2766217"/>
            <a:ext cx="3203895" cy="1325563"/>
          </a:xfrm>
          <a:prstGeom prst="diamond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Flow meets THRESHOLD?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6095B3A-47EC-47E3-A392-253FBFBE2113}"/>
              </a:ext>
            </a:extLst>
          </p:cNvPr>
          <p:cNvSpPr/>
          <p:nvPr/>
        </p:nvSpPr>
        <p:spPr>
          <a:xfrm>
            <a:off x="7826929" y="2766216"/>
            <a:ext cx="2055303" cy="132556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Drop Flow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4D38AE6-BC5A-4209-BC60-3EFDDC9A352F}"/>
              </a:ext>
            </a:extLst>
          </p:cNvPr>
          <p:cNvCxnSpPr>
            <a:stCxn id="4" idx="3"/>
            <a:endCxn id="7" idx="1"/>
          </p:cNvCxnSpPr>
          <p:nvPr/>
        </p:nvCxnSpPr>
        <p:spPr>
          <a:xfrm flipV="1">
            <a:off x="2784446" y="3428999"/>
            <a:ext cx="63057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A677E4E-2D27-40EC-B0BF-C6C33E52F0F4}"/>
              </a:ext>
            </a:extLst>
          </p:cNvPr>
          <p:cNvCxnSpPr>
            <a:stCxn id="7" idx="3"/>
            <a:endCxn id="8" idx="1"/>
          </p:cNvCxnSpPr>
          <p:nvPr/>
        </p:nvCxnSpPr>
        <p:spPr>
          <a:xfrm flipV="1">
            <a:off x="6618912" y="3428998"/>
            <a:ext cx="120801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F680697-A5A3-4B6C-AE3C-F72B61220BCF}"/>
              </a:ext>
            </a:extLst>
          </p:cNvPr>
          <p:cNvSpPr txBox="1"/>
          <p:nvPr/>
        </p:nvSpPr>
        <p:spPr>
          <a:xfrm>
            <a:off x="2784446" y="3575724"/>
            <a:ext cx="9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A9038DD-FD71-45A1-BF08-342639C5DAD7}"/>
              </a:ext>
            </a:extLst>
          </p:cNvPr>
          <p:cNvSpPr txBox="1"/>
          <p:nvPr/>
        </p:nvSpPr>
        <p:spPr>
          <a:xfrm>
            <a:off x="6924763" y="3575723"/>
            <a:ext cx="902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E31490-A7F9-4FDF-8446-110981CDE767}"/>
              </a:ext>
            </a:extLst>
          </p:cNvPr>
          <p:cNvSpPr txBox="1"/>
          <p:nvPr/>
        </p:nvSpPr>
        <p:spPr>
          <a:xfrm>
            <a:off x="825966" y="4901287"/>
            <a:ext cx="5100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*THRESHOLD: Xuất </a:t>
            </a:r>
            <a:r>
              <a:rPr lang="en-US" dirty="0" err="1"/>
              <a:t>hiện</a:t>
            </a:r>
            <a:r>
              <a:rPr lang="en-US" dirty="0"/>
              <a:t> N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thời </a:t>
            </a:r>
            <a:r>
              <a:rPr lang="en-US" dirty="0" err="1"/>
              <a:t>gian</a:t>
            </a:r>
            <a:r>
              <a:rPr lang="en-US" dirty="0"/>
              <a:t> T </a:t>
            </a:r>
            <a:r>
              <a:rPr lang="en-US" dirty="0" err="1"/>
              <a:t>giây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19382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E24FD5-AFC5-4053-8F98-F14DD505E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Controller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13E0F13-2CEA-412F-8BAF-61049C020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005" y="1352939"/>
            <a:ext cx="7362445" cy="53837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71B593-CBA2-4153-AAEC-00DF7AC54AF9}"/>
              </a:ext>
            </a:extLst>
          </p:cNvPr>
          <p:cNvSpPr txBox="1"/>
          <p:nvPr/>
        </p:nvSpPr>
        <p:spPr>
          <a:xfrm>
            <a:off x="9151815" y="5813372"/>
            <a:ext cx="17897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Giao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theo</a:t>
            </a:r>
            <a:r>
              <a:rPr lang="en-US" dirty="0"/>
              <a:t> </a:t>
            </a:r>
            <a:r>
              <a:rPr lang="en-US" dirty="0" err="1"/>
              <a:t>dõi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mạng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7072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Mô hình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endParaRPr lang="en-US" sz="22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79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93BBA6-4C47-4BD3-AE61-C083086F86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987" y="42862"/>
            <a:ext cx="7058025" cy="677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9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sz="4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6.1. </a:t>
            </a:r>
            <a:r>
              <a:rPr lang="en-US" sz="2200" dirty="0" err="1">
                <a:solidFill>
                  <a:schemeClr val="bg1"/>
                </a:solidFill>
              </a:rPr>
              <a:t>Mạng</a:t>
            </a:r>
            <a:r>
              <a:rPr lang="en-US" sz="2200" dirty="0">
                <a:solidFill>
                  <a:schemeClr val="bg1"/>
                </a:solidFill>
              </a:rPr>
              <a:t> SDN </a:t>
            </a:r>
            <a:r>
              <a:rPr lang="en-US" sz="2200" dirty="0" err="1">
                <a:solidFill>
                  <a:schemeClr val="bg1"/>
                </a:solidFill>
              </a:rPr>
              <a:t>bị</a:t>
            </a:r>
            <a:r>
              <a:rPr lang="en-US" sz="2200" dirty="0">
                <a:solidFill>
                  <a:schemeClr val="bg1"/>
                </a:solidFill>
              </a:rPr>
              <a:t> tấn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từ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bên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ngoài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6.2. </a:t>
            </a:r>
            <a:r>
              <a:rPr lang="en-US" sz="2200" dirty="0" err="1">
                <a:solidFill>
                  <a:schemeClr val="bg1"/>
                </a:solidFill>
              </a:rPr>
              <a:t>Mạng</a:t>
            </a:r>
            <a:r>
              <a:rPr lang="en-US" sz="2200" dirty="0">
                <a:solidFill>
                  <a:schemeClr val="bg1"/>
                </a:solidFill>
              </a:rPr>
              <a:t> SDN </a:t>
            </a:r>
            <a:r>
              <a:rPr lang="en-US" sz="2200" dirty="0" err="1">
                <a:solidFill>
                  <a:schemeClr val="bg1"/>
                </a:solidFill>
              </a:rPr>
              <a:t>bị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lợi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dụng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thành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cụ</a:t>
            </a:r>
            <a:r>
              <a:rPr lang="en-US" sz="2200" dirty="0">
                <a:solidFill>
                  <a:schemeClr val="bg1"/>
                </a:solidFill>
              </a:rPr>
              <a:t> tấn 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6.3. Kết </a:t>
            </a:r>
            <a:r>
              <a:rPr lang="en-US" sz="2200" dirty="0" err="1">
                <a:solidFill>
                  <a:schemeClr val="bg1"/>
                </a:solidFill>
              </a:rPr>
              <a:t>luận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thử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nghiệm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1309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E7A30B-E852-4AE4-88A3-5BE5133313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6.1. Mạng SDN bị tấn công từ bên ngoài </a:t>
            </a:r>
          </a:p>
        </p:txBody>
      </p:sp>
      <p:pic>
        <p:nvPicPr>
          <p:cNvPr id="4" name="Picture 3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ACE69028-0BF2-4FB7-A9CC-49369CD7D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80" y="492573"/>
            <a:ext cx="61258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4264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AA3D6-5CFC-4E34-AE4F-78364D0308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 descr="A close up of a sign&#10;&#10;Description automatically generated">
            <a:extLst>
              <a:ext uri="{FF2B5EF4-FFF2-40B4-BE49-F238E27FC236}">
                <a16:creationId xmlns:a16="http://schemas.microsoft.com/office/drawing/2014/main" id="{14E942B5-9306-4D4A-AA11-19DFDE4DE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908" y="1508384"/>
            <a:ext cx="3096374" cy="2074571"/>
          </a:xfrm>
        </p:spPr>
      </p:pic>
      <p:pic>
        <p:nvPicPr>
          <p:cNvPr id="7" name="Picture 6" descr="A picture containing light&#10;&#10;Description automatically generated">
            <a:extLst>
              <a:ext uri="{FF2B5EF4-FFF2-40B4-BE49-F238E27FC236}">
                <a16:creationId xmlns:a16="http://schemas.microsoft.com/office/drawing/2014/main" id="{AB7D9FFE-8B9A-4C90-9D7C-CDF0A85E4E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5622" y="1508383"/>
            <a:ext cx="3704591" cy="2074571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87F17844-96DD-4A03-867F-164D0D5545BE}"/>
              </a:ext>
            </a:extLst>
          </p:cNvPr>
          <p:cNvSpPr/>
          <p:nvPr/>
        </p:nvSpPr>
        <p:spPr>
          <a:xfrm>
            <a:off x="4780599" y="2020078"/>
            <a:ext cx="1511559" cy="1408922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746F6BC9-48B0-4763-B98C-27AE48C949E7}"/>
              </a:ext>
            </a:extLst>
          </p:cNvPr>
          <p:cNvSpPr/>
          <p:nvPr/>
        </p:nvSpPr>
        <p:spPr>
          <a:xfrm>
            <a:off x="1103908" y="4726214"/>
            <a:ext cx="1947202" cy="7633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7436D07D-784D-4205-8752-DAF83803F4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007" y="3921574"/>
            <a:ext cx="5286181" cy="264309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9E5975-76CC-4A44-9AF4-387367B02360}"/>
              </a:ext>
            </a:extLst>
          </p:cNvPr>
          <p:cNvSpPr txBox="1"/>
          <p:nvPr/>
        </p:nvSpPr>
        <p:spPr>
          <a:xfrm>
            <a:off x="0" y="6550223"/>
            <a:ext cx="370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Nguồn</a:t>
            </a:r>
            <a:r>
              <a:rPr lang="en-US" sz="1400" dirty="0"/>
              <a:t> hình </a:t>
            </a:r>
            <a:r>
              <a:rPr lang="en-US" sz="1400" dirty="0" err="1"/>
              <a:t>ảnh</a:t>
            </a:r>
            <a:r>
              <a:rPr lang="en-US" sz="1400" dirty="0"/>
              <a:t>: Unknown CC 4.0</a:t>
            </a:r>
          </a:p>
        </p:txBody>
      </p:sp>
    </p:spTree>
    <p:extLst>
      <p:ext uri="{BB962C8B-B14F-4D97-AF65-F5344CB8AC3E}">
        <p14:creationId xmlns:p14="http://schemas.microsoft.com/office/powerpoint/2010/main" val="5967699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A30B-E852-4AE4-88A3-5BE51333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37D1C362-CB0D-493A-8B14-81C7E8214E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9152" y="1278294"/>
            <a:ext cx="7508154" cy="538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572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7A30B-E852-4AE4-88A3-5BE513331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2326F8F-6A43-4791-A33C-D92DA4E59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376" y="1427584"/>
            <a:ext cx="7190914" cy="5161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9397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F6EA6B-6D3C-4758-BE58-265D524B0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6.2. Mạng SDN tấn công ra bên ngoài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880974ED-7E92-4220-8D60-9A3C97F789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680" y="492573"/>
            <a:ext cx="6125828" cy="588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762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6EA6B-6D3C-4758-BE58-265D524B0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C88BAFB-2787-4CA6-8B82-FE22D239C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66" y="1324947"/>
            <a:ext cx="7237693" cy="5483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0148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C40E4-C56A-400B-8F2A-4F785E5B4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6.3.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47AA72-DEE1-49AE-9DBC-AB118A025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chặn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DDoS.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DNN, LSVM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nhất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96C55-EB99-4385-A8D0-F12B56D6F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1603" y="3290996"/>
            <a:ext cx="5000625" cy="34099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D624505-9648-4F2F-BDF2-68ACD5AEEED7}"/>
              </a:ext>
            </a:extLst>
          </p:cNvPr>
          <p:cNvSpPr/>
          <p:nvPr/>
        </p:nvSpPr>
        <p:spPr>
          <a:xfrm>
            <a:off x="3141785" y="5423877"/>
            <a:ext cx="4900443" cy="578338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0481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7.1. </a:t>
            </a:r>
            <a:r>
              <a:rPr lang="en-US" sz="2200" dirty="0" err="1">
                <a:solidFill>
                  <a:schemeClr val="bg1"/>
                </a:solidFill>
              </a:rPr>
              <a:t>Các</a:t>
            </a:r>
            <a:r>
              <a:rPr lang="en-US" sz="2200" dirty="0">
                <a:solidFill>
                  <a:schemeClr val="bg1"/>
                </a:solidFill>
              </a:rPr>
              <a:t> kết </a:t>
            </a:r>
            <a:r>
              <a:rPr lang="en-US" sz="2200" dirty="0" err="1">
                <a:solidFill>
                  <a:schemeClr val="bg1"/>
                </a:solidFill>
              </a:rPr>
              <a:t>luận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7.2. Kết </a:t>
            </a:r>
            <a:r>
              <a:rPr lang="en-US" sz="2200" dirty="0" err="1">
                <a:solidFill>
                  <a:schemeClr val="bg1"/>
                </a:solidFill>
              </a:rPr>
              <a:t>quả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đạt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được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7.3. </a:t>
            </a:r>
            <a:r>
              <a:rPr lang="en-US" sz="2200" dirty="0" err="1">
                <a:solidFill>
                  <a:schemeClr val="bg1"/>
                </a:solidFill>
              </a:rPr>
              <a:t>Hướng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phát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triển</a:t>
            </a:r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187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A51-BDF9-47C1-B829-D06330DD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9071-9375-4735-98BA-CC5CBC12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Mô hình Decision Tree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LSVM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DNN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chưa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 11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mẫu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LSVM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=&gt;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IDS-DDoS chưa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188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A51-BDF9-47C1-B829-D06330DD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9071-9375-4735-98BA-CC5CBC12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DDoS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nhiều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Proof-of-concept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DDoS.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Proof-of-concept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Decision Tree.</a:t>
            </a:r>
          </a:p>
        </p:txBody>
      </p:sp>
    </p:spTree>
    <p:extLst>
      <p:ext uri="{BB962C8B-B14F-4D97-AF65-F5344CB8AC3E}">
        <p14:creationId xmlns:p14="http://schemas.microsoft.com/office/powerpoint/2010/main" val="29462428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A51-BDF9-47C1-B829-D06330DD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7.2.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9071-9375-4735-98BA-CC5CBC12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chưa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Chưa kiểm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nhiều dataset.</a:t>
            </a:r>
          </a:p>
        </p:txBody>
      </p:sp>
    </p:spTree>
    <p:extLst>
      <p:ext uri="{BB962C8B-B14F-4D97-AF65-F5344CB8AC3E}">
        <p14:creationId xmlns:p14="http://schemas.microsoft.com/office/powerpoint/2010/main" val="29656261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BA7A51-BDF9-47C1-B829-D06330DDB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7.3.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F9071-9375-4735-98BA-CC5CBC12B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Kiểm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chéo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nhiều dataset.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thuyết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nghiệm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nằm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dataset.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Kết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IDS-DDoS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57019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3BC2-B0F7-4B45-9420-6A764EF9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toán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09B4579C-8F35-4A51-92F7-CE664D99AA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413" y="1494770"/>
            <a:ext cx="4851715" cy="2918610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5B16C04F-F952-41D7-9E56-C9849EAA2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6181" y="1400690"/>
            <a:ext cx="5247619" cy="3571429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B4703C6-566C-4D10-A2C9-B12924F95FBF}"/>
              </a:ext>
            </a:extLst>
          </p:cNvPr>
          <p:cNvSpPr/>
          <p:nvPr/>
        </p:nvSpPr>
        <p:spPr>
          <a:xfrm>
            <a:off x="1594842" y="4703856"/>
            <a:ext cx="30796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Nhận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diện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9E1DFA-B7FB-4ABF-A588-0C0DE93CFA3C}"/>
              </a:ext>
            </a:extLst>
          </p:cNvPr>
          <p:cNvSpPr/>
          <p:nvPr/>
        </p:nvSpPr>
        <p:spPr>
          <a:xfrm>
            <a:off x="6851080" y="4703856"/>
            <a:ext cx="3078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Phòng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thủ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302A9D-11A4-4BB2-8266-754D2E1ED8E2}"/>
              </a:ext>
            </a:extLst>
          </p:cNvPr>
          <p:cNvSpPr txBox="1"/>
          <p:nvPr/>
        </p:nvSpPr>
        <p:spPr>
          <a:xfrm>
            <a:off x="0" y="6550223"/>
            <a:ext cx="37045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Nguồn</a:t>
            </a:r>
            <a:r>
              <a:rPr lang="en-US" sz="1400" dirty="0"/>
              <a:t> hình </a:t>
            </a:r>
            <a:r>
              <a:rPr lang="en-US" sz="1400" dirty="0" err="1"/>
              <a:t>ảnh</a:t>
            </a:r>
            <a:r>
              <a:rPr lang="en-US" sz="1400" dirty="0"/>
              <a:t>: Unknown CC 4.0</a:t>
            </a:r>
          </a:p>
        </p:txBody>
      </p:sp>
    </p:spTree>
    <p:extLst>
      <p:ext uri="{BB962C8B-B14F-4D97-AF65-F5344CB8AC3E}">
        <p14:creationId xmlns:p14="http://schemas.microsoft.com/office/powerpoint/2010/main" val="989450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A444F1-1B4F-4268-A072-F33B5F1D5D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pic>
        <p:nvPicPr>
          <p:cNvPr id="4" name="demo_cut">
            <a:hlinkClick r:id="" action="ppaction://media"/>
            <a:extLst>
              <a:ext uri="{FF2B5EF4-FFF2-40B4-BE49-F238E27FC236}">
                <a16:creationId xmlns:a16="http://schemas.microsoft.com/office/drawing/2014/main" id="{3DCAEB5D-7980-44DF-B01A-1A4C3E58EC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05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3C26C7A-455E-40A7-9083-1CF65A3588D9}"/>
              </a:ext>
            </a:extLst>
          </p:cNvPr>
          <p:cNvSpPr/>
          <p:nvPr/>
        </p:nvSpPr>
        <p:spPr>
          <a:xfrm>
            <a:off x="1472459" y="2164030"/>
            <a:ext cx="8990731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Cảm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ơn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quý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thầy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cô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và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các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bạn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đã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lắng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54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nghe</a:t>
            </a:r>
            <a:r>
              <a:rPr 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09026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82D2B-2D5F-474D-875F-0F08C9AE30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136FE8-C4C7-4AF6-B718-BD31292F6118}"/>
              </a:ext>
            </a:extLst>
          </p:cNvPr>
          <p:cNvSpPr txBox="1"/>
          <p:nvPr/>
        </p:nvSpPr>
        <p:spPr>
          <a:xfrm>
            <a:off x="2967136" y="3605942"/>
            <a:ext cx="651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Observed frequency: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/>
              <a:t>Expected frequency :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lượng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sát</a:t>
            </a:r>
            <a:r>
              <a:rPr lang="en-US" dirty="0"/>
              <a:t> </a:t>
            </a:r>
            <a:r>
              <a:rPr lang="en-US" dirty="0" err="1"/>
              <a:t>mong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lớp</a:t>
            </a:r>
            <a:r>
              <a:rPr lang="en-US" dirty="0"/>
              <a:t> </a:t>
            </a:r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quan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</a:t>
            </a:r>
            <a:r>
              <a:rPr lang="en-US" dirty="0" err="1"/>
              <a:t>đặc</a:t>
            </a:r>
            <a:r>
              <a:rPr lang="en-US" dirty="0"/>
              <a:t> </a:t>
            </a:r>
            <a:r>
              <a:rPr lang="en-US" dirty="0" err="1"/>
              <a:t>trưng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8AE5FDE-5B1A-4006-90B3-B065A6B8C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235" y="2105024"/>
            <a:ext cx="7239000" cy="132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59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3BC2-B0F7-4B45-9420-6A764EF9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289C-2E7E-4A54-B17A-9E2FF165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Proof-of-concept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Proof-of-concept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luyện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Dễ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Dễ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1"/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thời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315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3BC2-B0F7-4B45-9420-6A764EF9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289C-2E7E-4A54-B17A-9E2FF165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lvl="1" indent="0">
              <a:spcBef>
                <a:spcPts val="1000"/>
              </a:spcBef>
              <a:buNone/>
            </a:pP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spcBef>
                <a:spcPts val="1000"/>
              </a:spcBef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hình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hiệu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lvl="1" indent="-285750">
              <a:spcBef>
                <a:spcPts val="1000"/>
              </a:spcBef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phỏng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gọn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nhẹ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898815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33BC2-B0F7-4B45-9420-6A764EF924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1.4.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1D289C-2E7E-4A54-B17A-9E2FF16543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Tấn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DoS/DDoS.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defined networking.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DoS/DDoS.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sâu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vào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DDoS.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nghiên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DDoS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SDN.</a:t>
            </a:r>
          </a:p>
        </p:txBody>
      </p:sp>
    </p:spTree>
    <p:extLst>
      <p:ext uri="{BB962C8B-B14F-4D97-AF65-F5344CB8AC3E}">
        <p14:creationId xmlns:p14="http://schemas.microsoft.com/office/powerpoint/2010/main" val="1650766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FBAED-A288-4C79-9348-334350793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3" y="1445494"/>
            <a:ext cx="3616856" cy="4376572"/>
          </a:xfrm>
        </p:spPr>
        <p:txBody>
          <a:bodyPr anchor="ctr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lý thuyết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F2AC85-FAA0-4844-813F-83C04D738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7636" y="0"/>
            <a:ext cx="7281316" cy="6858000"/>
          </a:xfrm>
          <a:custGeom>
            <a:avLst/>
            <a:gdLst>
              <a:gd name="connsiteX0" fmla="*/ 361354 w 7281316"/>
              <a:gd name="connsiteY0" fmla="*/ 0 h 6858000"/>
              <a:gd name="connsiteX1" fmla="*/ 7281316 w 7281316"/>
              <a:gd name="connsiteY1" fmla="*/ 0 h 6858000"/>
              <a:gd name="connsiteX2" fmla="*/ 7281316 w 7281316"/>
              <a:gd name="connsiteY2" fmla="*/ 6858000 h 6858000"/>
              <a:gd name="connsiteX3" fmla="*/ 696735 w 7281316"/>
              <a:gd name="connsiteY3" fmla="*/ 6858000 h 6858000"/>
              <a:gd name="connsiteX4" fmla="*/ 690849 w 7281316"/>
              <a:gd name="connsiteY4" fmla="*/ 6842426 h 6858000"/>
              <a:gd name="connsiteX5" fmla="*/ 335637 w 7281316"/>
              <a:gd name="connsiteY5" fmla="*/ 94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281316" h="6858000">
                <a:moveTo>
                  <a:pt x="361354" y="0"/>
                </a:moveTo>
                <a:lnTo>
                  <a:pt x="7281316" y="0"/>
                </a:lnTo>
                <a:lnTo>
                  <a:pt x="7281316" y="6858000"/>
                </a:lnTo>
                <a:lnTo>
                  <a:pt x="696735" y="6858000"/>
                </a:lnTo>
                <a:lnTo>
                  <a:pt x="690849" y="6842426"/>
                </a:lnTo>
                <a:cubicBezTo>
                  <a:pt x="-65870" y="4704140"/>
                  <a:pt x="-226206" y="2374054"/>
                  <a:pt x="335637" y="9472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9CC0F1E-BAA2-47B1-8F83-7ECB9FD9E0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89558" y="0"/>
            <a:ext cx="6999394" cy="6858000"/>
          </a:xfrm>
          <a:custGeom>
            <a:avLst/>
            <a:gdLst>
              <a:gd name="connsiteX0" fmla="*/ 6999394 w 6999394"/>
              <a:gd name="connsiteY0" fmla="*/ 0 h 6858000"/>
              <a:gd name="connsiteX1" fmla="*/ 6999394 w 6999394"/>
              <a:gd name="connsiteY1" fmla="*/ 6858000 h 6858000"/>
              <a:gd name="connsiteX2" fmla="*/ 717029 w 6999394"/>
              <a:gd name="connsiteY2" fmla="*/ 6858000 h 6858000"/>
              <a:gd name="connsiteX3" fmla="*/ 623642 w 6999394"/>
              <a:gd name="connsiteY3" fmla="*/ 6599363 h 6858000"/>
              <a:gd name="connsiteX4" fmla="*/ 319533 w 6999394"/>
              <a:gd name="connsiteY4" fmla="*/ 193787 h 6858000"/>
              <a:gd name="connsiteX5" fmla="*/ 371685 w 6999394"/>
              <a:gd name="connsiteY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99394" h="6858000">
                <a:moveTo>
                  <a:pt x="6999394" y="0"/>
                </a:moveTo>
                <a:lnTo>
                  <a:pt x="6999394" y="6858000"/>
                </a:lnTo>
                <a:lnTo>
                  <a:pt x="717029" y="6858000"/>
                </a:lnTo>
                <a:lnTo>
                  <a:pt x="623642" y="6599363"/>
                </a:lnTo>
                <a:cubicBezTo>
                  <a:pt x="-67685" y="4563346"/>
                  <a:pt x="-206622" y="2355719"/>
                  <a:pt x="319533" y="193787"/>
                </a:cubicBezTo>
                <a:lnTo>
                  <a:pt x="371685" y="1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E7B83-D649-48BE-B006-B51938E152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99032"/>
            <a:ext cx="5501834" cy="4471416"/>
          </a:xfrm>
        </p:spPr>
        <p:txBody>
          <a:bodyPr anchor="ctr"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2.1. Tấn </a:t>
            </a:r>
            <a:r>
              <a:rPr lang="en-US" sz="2200" dirty="0" err="1">
                <a:solidFill>
                  <a:schemeClr val="bg1"/>
                </a:solidFill>
              </a:rPr>
              <a:t>công</a:t>
            </a:r>
            <a:r>
              <a:rPr lang="en-US" sz="2200" dirty="0">
                <a:solidFill>
                  <a:schemeClr val="bg1"/>
                </a:solidFill>
              </a:rPr>
              <a:t> DoS/DDoS</a:t>
            </a:r>
          </a:p>
          <a:p>
            <a:r>
              <a:rPr lang="en-US" sz="2200" dirty="0">
                <a:solidFill>
                  <a:schemeClr val="bg1"/>
                </a:solidFill>
              </a:rPr>
              <a:t>2.2. Software Defined Network (SDN)</a:t>
            </a:r>
          </a:p>
          <a:p>
            <a:r>
              <a:rPr lang="en-US" sz="2200" dirty="0">
                <a:solidFill>
                  <a:schemeClr val="bg1"/>
                </a:solidFill>
              </a:rPr>
              <a:t>2.3. </a:t>
            </a:r>
            <a:r>
              <a:rPr lang="en-US" sz="2200" dirty="0" err="1">
                <a:solidFill>
                  <a:schemeClr val="bg1"/>
                </a:solidFill>
              </a:rPr>
              <a:t>Học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máy</a:t>
            </a:r>
            <a:endParaRPr lang="en-US" sz="2200" dirty="0">
              <a:solidFill>
                <a:schemeClr val="bg1"/>
              </a:solidFill>
            </a:endParaRPr>
          </a:p>
          <a:p>
            <a:r>
              <a:rPr lang="en-US" sz="2200" dirty="0">
                <a:solidFill>
                  <a:schemeClr val="bg1"/>
                </a:solidFill>
              </a:rPr>
              <a:t>2.4. </a:t>
            </a:r>
            <a:r>
              <a:rPr lang="en-US" sz="2200" dirty="0" err="1">
                <a:solidFill>
                  <a:schemeClr val="bg1"/>
                </a:solidFill>
              </a:rPr>
              <a:t>Học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 err="1">
                <a:solidFill>
                  <a:schemeClr val="bg1"/>
                </a:solidFill>
              </a:rPr>
              <a:t>sâu</a:t>
            </a:r>
            <a:endParaRPr lang="en-US" sz="2200" dirty="0">
              <a:solidFill>
                <a:schemeClr val="bg1"/>
              </a:solidFill>
            </a:endParaRPr>
          </a:p>
          <a:p>
            <a:endParaRPr lang="en-US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66856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2640</Words>
  <Application>Microsoft Office PowerPoint</Application>
  <PresentationFormat>Widescreen</PresentationFormat>
  <Paragraphs>254</Paragraphs>
  <Slides>52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Calibri Light</vt:lpstr>
      <vt:lpstr>Times New Roman</vt:lpstr>
      <vt:lpstr>Office Theme</vt:lpstr>
      <vt:lpstr>Phát hiện và phòng thủ  trước các cuộc tấn công từ chối dịch vụ trong Software-defined networking  dựa trên các phương thức học máy và học sâu</vt:lpstr>
      <vt:lpstr>Nội dung</vt:lpstr>
      <vt:lpstr>1. Giới thiệu</vt:lpstr>
      <vt:lpstr>1.1. Tổng quan về đề tài</vt:lpstr>
      <vt:lpstr>1.2. Bài toán nghiên cứu của đề tài</vt:lpstr>
      <vt:lpstr>1.3. Mục tiêu và hướng tiếp cận</vt:lpstr>
      <vt:lpstr>1.3. Mục tiêu và hướng tiếp cận</vt:lpstr>
      <vt:lpstr>1.4. Đối tượng nghiên cứu</vt:lpstr>
      <vt:lpstr>2. Cơ sở lý thuyết</vt:lpstr>
      <vt:lpstr>2.1. Tấn công DoS/DDoS</vt:lpstr>
      <vt:lpstr>2.2. Software defined Network (SDN)</vt:lpstr>
      <vt:lpstr>2.3. Học máy</vt:lpstr>
      <vt:lpstr>2.4. Học sâu</vt:lpstr>
      <vt:lpstr>3. Các công trình liên quan</vt:lpstr>
      <vt:lpstr>3.1. Phương pháp thống kê</vt:lpstr>
      <vt:lpstr>3.2. Các phương pháp ML/DL</vt:lpstr>
      <vt:lpstr>3.2. Các phương pháp ML/DL</vt:lpstr>
      <vt:lpstr>3.2. Các phương pháp ML/DL</vt:lpstr>
      <vt:lpstr>3.3. Phát hiện và phỏng thủ trong SDN</vt:lpstr>
      <vt:lpstr>4. Mô hình giải pháp đề xuất</vt:lpstr>
      <vt:lpstr>4.1. Tập dữ liệu huấn luyện CICIDS 2018</vt:lpstr>
      <vt:lpstr>4.1. Tập dữ liệu huấn luyện CICIDS 2018</vt:lpstr>
      <vt:lpstr>4.1. Tập dữ liệu huấn luyện CICIDS 2018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4.2. Các mô hình huấn luyện </vt:lpstr>
      <vt:lpstr>4.3. Phần mềm nhận diện tấn công  IDS-DDoS</vt:lpstr>
      <vt:lpstr>4.4. Xây dựng SDN Controller</vt:lpstr>
      <vt:lpstr>4.4. Xây dựng SDN Controller</vt:lpstr>
      <vt:lpstr>5. Mô hình mạng thử nghiệm</vt:lpstr>
      <vt:lpstr>PowerPoint Presentation</vt:lpstr>
      <vt:lpstr>6. Thử nghiệm và phân tích kết quả</vt:lpstr>
      <vt:lpstr>6.1. Mạng SDN bị tấn công từ bên ngoài </vt:lpstr>
      <vt:lpstr>6.1. Mạng SDN bị tấn công từ bên ngoài </vt:lpstr>
      <vt:lpstr>6.1. Mạng SDN bị tấn công từ bên ngoài </vt:lpstr>
      <vt:lpstr>6.2. Mạng SDN tấn công ra bên ngoài</vt:lpstr>
      <vt:lpstr>6.2. Mạng SDN tấn công ra bên ngoài</vt:lpstr>
      <vt:lpstr>6.3. Kết luận kết quả thử nghiệm</vt:lpstr>
      <vt:lpstr>7. Tổng kết</vt:lpstr>
      <vt:lpstr>7.1. Các kết luận</vt:lpstr>
      <vt:lpstr>7.2. Kết quả đạt được</vt:lpstr>
      <vt:lpstr>7.2. Kết quả đạt được</vt:lpstr>
      <vt:lpstr>7.3. Hướng phát triển</vt:lpstr>
      <vt:lpstr>Demo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PHÁT HIỆN VÀ PHÒNG THỦ TRƯỚC CÁC CUỘC TẤN CÔNG TỪ CHỐI DỊCH VỤ TRONG SOFTWARE-DEFINED NETWORKING DỰA TRÊN CÁC PHƯƠNG THỨC HỌC MÁY VÀ HỌC SÂU</dc:title>
  <dc:creator>LƯƠNG TẤN KHANG</dc:creator>
  <cp:lastModifiedBy>LƯƠNG TẤN KHANG</cp:lastModifiedBy>
  <cp:revision>111</cp:revision>
  <dcterms:created xsi:type="dcterms:W3CDTF">2020-08-29T13:43:20Z</dcterms:created>
  <dcterms:modified xsi:type="dcterms:W3CDTF">2020-08-30T12:57:59Z</dcterms:modified>
</cp:coreProperties>
</file>